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987" r:id="rId1"/>
  </p:sldMasterIdLst>
  <p:notesMasterIdLst>
    <p:notesMasterId r:id="rId51"/>
  </p:notesMasterIdLst>
  <p:sldIdLst>
    <p:sldId id="256" r:id="rId2"/>
    <p:sldId id="257" r:id="rId3"/>
    <p:sldId id="277" r:id="rId4"/>
    <p:sldId id="264" r:id="rId5"/>
    <p:sldId id="265" r:id="rId6"/>
    <p:sldId id="285" r:id="rId7"/>
    <p:sldId id="286" r:id="rId8"/>
    <p:sldId id="287" r:id="rId9"/>
    <p:sldId id="259" r:id="rId10"/>
    <p:sldId id="288" r:id="rId11"/>
    <p:sldId id="260" r:id="rId12"/>
    <p:sldId id="268" r:id="rId13"/>
    <p:sldId id="278" r:id="rId14"/>
    <p:sldId id="311" r:id="rId15"/>
    <p:sldId id="307" r:id="rId16"/>
    <p:sldId id="308" r:id="rId17"/>
    <p:sldId id="270" r:id="rId18"/>
    <p:sldId id="313" r:id="rId19"/>
    <p:sldId id="290" r:id="rId20"/>
    <p:sldId id="291" r:id="rId21"/>
    <p:sldId id="292" r:id="rId22"/>
    <p:sldId id="293" r:id="rId23"/>
    <p:sldId id="294" r:id="rId24"/>
    <p:sldId id="295" r:id="rId25"/>
    <p:sldId id="261" r:id="rId26"/>
    <p:sldId id="271" r:id="rId27"/>
    <p:sldId id="272" r:id="rId28"/>
    <p:sldId id="279" r:id="rId29"/>
    <p:sldId id="296" r:id="rId30"/>
    <p:sldId id="297" r:id="rId31"/>
    <p:sldId id="280" r:id="rId32"/>
    <p:sldId id="273" r:id="rId33"/>
    <p:sldId id="262" r:id="rId34"/>
    <p:sldId id="281" r:id="rId35"/>
    <p:sldId id="309" r:id="rId36"/>
    <p:sldId id="316" r:id="rId37"/>
    <p:sldId id="274" r:id="rId38"/>
    <p:sldId id="314" r:id="rId39"/>
    <p:sldId id="298" r:id="rId40"/>
    <p:sldId id="299" r:id="rId41"/>
    <p:sldId id="300" r:id="rId42"/>
    <p:sldId id="301" r:id="rId43"/>
    <p:sldId id="302" r:id="rId44"/>
    <p:sldId id="303" r:id="rId45"/>
    <p:sldId id="305" r:id="rId46"/>
    <p:sldId id="306" r:id="rId47"/>
    <p:sldId id="312" r:id="rId48"/>
    <p:sldId id="263" r:id="rId49"/>
    <p:sldId id="315" r:id="rId50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מקטע ברירת מחדל" id="{CF159934-6570-4943-B8FD-CB9BDB90D80F}">
          <p14:sldIdLst>
            <p14:sldId id="256"/>
            <p14:sldId id="257"/>
            <p14:sldId id="277"/>
            <p14:sldId id="264"/>
            <p14:sldId id="265"/>
            <p14:sldId id="285"/>
            <p14:sldId id="286"/>
            <p14:sldId id="287"/>
            <p14:sldId id="259"/>
            <p14:sldId id="288"/>
            <p14:sldId id="260"/>
            <p14:sldId id="268"/>
            <p14:sldId id="278"/>
            <p14:sldId id="311"/>
            <p14:sldId id="307"/>
            <p14:sldId id="308"/>
            <p14:sldId id="270"/>
            <p14:sldId id="313"/>
            <p14:sldId id="290"/>
            <p14:sldId id="291"/>
            <p14:sldId id="292"/>
            <p14:sldId id="293"/>
            <p14:sldId id="294"/>
            <p14:sldId id="295"/>
            <p14:sldId id="261"/>
            <p14:sldId id="271"/>
            <p14:sldId id="272"/>
            <p14:sldId id="279"/>
            <p14:sldId id="296"/>
            <p14:sldId id="297"/>
            <p14:sldId id="280"/>
            <p14:sldId id="273"/>
            <p14:sldId id="262"/>
            <p14:sldId id="281"/>
            <p14:sldId id="309"/>
            <p14:sldId id="316"/>
            <p14:sldId id="274"/>
            <p14:sldId id="314"/>
            <p14:sldId id="298"/>
            <p14:sldId id="299"/>
            <p14:sldId id="300"/>
            <p14:sldId id="301"/>
            <p14:sldId id="302"/>
            <p14:sldId id="303"/>
            <p14:sldId id="305"/>
            <p14:sldId id="306"/>
            <p14:sldId id="312"/>
            <p14:sldId id="263"/>
            <p14:sldId id="3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ללא סגנון, ללא רשת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סגנון ערכת נושא 1 - הדגשה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ללא סגנון, רשת טבלה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סגנון בהיר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020" autoAdjust="0"/>
    <p:restoredTop sz="90154" autoAdjust="0"/>
  </p:normalViewPr>
  <p:slideViewPr>
    <p:cSldViewPr snapToGrid="0">
      <p:cViewPr varScale="1">
        <p:scale>
          <a:sx n="79" d="100"/>
          <a:sy n="79" d="100"/>
        </p:scale>
        <p:origin x="758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9379FA03-8AAC-48FC-B6D9-12B8EF5D5529}" type="datetimeFigureOut">
              <a:rPr lang="he-IL" smtClean="0"/>
              <a:t>כ"ב/סיון/תשע"ח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51435B08-888B-4F7B-B09D-EB2D2AF3BB1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2012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435B08-888B-4F7B-B09D-EB2D2AF3BB10}" type="slidenum">
              <a:rPr lang="he-IL" smtClean="0"/>
              <a:t>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90274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סעיף</a:t>
            </a:r>
            <a:r>
              <a:rPr lang="he-IL" baseline="0" dirty="0" smtClean="0"/>
              <a:t> 3:</a:t>
            </a:r>
            <a:r>
              <a:rPr lang="en-US" baseline="0" dirty="0" smtClean="0"/>
              <a:t> </a:t>
            </a:r>
            <a:r>
              <a:rPr lang="he-IL" baseline="0" dirty="0" smtClean="0"/>
              <a:t>חישוב המרכזים – תבחר הנקודה שתמזער את סכום המרחק הפנימי של </a:t>
            </a:r>
            <a:r>
              <a:rPr lang="he-IL" baseline="0" dirty="0" err="1" smtClean="0"/>
              <a:t>הקלסטר</a:t>
            </a:r>
            <a:r>
              <a:rPr lang="he-IL" baseline="0" dirty="0" smtClean="0"/>
              <a:t>.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435B08-888B-4F7B-B09D-EB2D2AF3BB10}" type="slidenum">
              <a:rPr lang="he-IL" smtClean="0"/>
              <a:t>37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56969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435B08-888B-4F7B-B09D-EB2D2AF3BB10}" type="slidenum">
              <a:rPr lang="he-IL" smtClean="0"/>
              <a:t>48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89931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04368-F2E3-4227-9BC5-E56D9C270A35}" type="datetimeFigureOut">
              <a:rPr lang="he-IL" smtClean="0"/>
              <a:t>כ"ב/סיון/תשע"ח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6A0CF-DDFF-4E32-82E7-8BDE6B858CA2}" type="slidenum">
              <a:rPr lang="he-IL" smtClean="0"/>
              <a:t>‹#›</a:t>
            </a:fld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056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04368-F2E3-4227-9BC5-E56D9C270A35}" type="datetimeFigureOut">
              <a:rPr lang="he-IL" smtClean="0"/>
              <a:t>כ"ב/סיון/תשע"ח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6A0CF-DDFF-4E32-82E7-8BDE6B858C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71472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04368-F2E3-4227-9BC5-E56D9C270A35}" type="datetimeFigureOut">
              <a:rPr lang="he-IL" smtClean="0"/>
              <a:t>כ"ב/סיון/תשע"ח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6A0CF-DDFF-4E32-82E7-8BDE6B858C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61362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04368-F2E3-4227-9BC5-E56D9C270A35}" type="datetimeFigureOut">
              <a:rPr lang="he-IL" smtClean="0"/>
              <a:t>כ"ב/סיון/תשע"ח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6A0CF-DDFF-4E32-82E7-8BDE6B858C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02567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04368-F2E3-4227-9BC5-E56D9C270A35}" type="datetimeFigureOut">
              <a:rPr lang="he-IL" smtClean="0"/>
              <a:t>כ"ב/סיון/תשע"ח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6A0CF-DDFF-4E32-82E7-8BDE6B858CA2}" type="slidenum">
              <a:rPr lang="he-IL" smtClean="0"/>
              <a:t>‹#›</a:t>
            </a:fld>
            <a:endParaRPr lang="he-I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727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04368-F2E3-4227-9BC5-E56D9C270A35}" type="datetimeFigureOut">
              <a:rPr lang="he-IL" smtClean="0"/>
              <a:t>כ"ב/סיון/תשע"ח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6A0CF-DDFF-4E32-82E7-8BDE6B858C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04784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04368-F2E3-4227-9BC5-E56D9C270A35}" type="datetimeFigureOut">
              <a:rPr lang="he-IL" smtClean="0"/>
              <a:t>כ"ב/סיון/תשע"ח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6A0CF-DDFF-4E32-82E7-8BDE6B858C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48154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04368-F2E3-4227-9BC5-E56D9C270A35}" type="datetimeFigureOut">
              <a:rPr lang="he-IL" smtClean="0"/>
              <a:t>כ"ב/סיון/תשע"ח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6A0CF-DDFF-4E32-82E7-8BDE6B858C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11410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04368-F2E3-4227-9BC5-E56D9C270A35}" type="datetimeFigureOut">
              <a:rPr lang="he-IL" smtClean="0"/>
              <a:t>כ"ב/סיון/תשע"ח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6A0CF-DDFF-4E32-82E7-8BDE6B858C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26126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2704368-F2E3-4227-9BC5-E56D9C270A35}" type="datetimeFigureOut">
              <a:rPr lang="he-IL" smtClean="0"/>
              <a:t>כ"ב/סיון/תשע"ח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C86A0CF-DDFF-4E32-82E7-8BDE6B858C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74804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04368-F2E3-4227-9BC5-E56D9C270A35}" type="datetimeFigureOut">
              <a:rPr lang="he-IL" smtClean="0"/>
              <a:t>כ"ב/סיון/תשע"ח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6A0CF-DDFF-4E32-82E7-8BDE6B858C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02080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2704368-F2E3-4227-9BC5-E56D9C270A35}" type="datetimeFigureOut">
              <a:rPr lang="he-IL" smtClean="0"/>
              <a:t>כ"ב/סיון/תשע"ח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C86A0CF-DDFF-4E32-82E7-8BDE6B858CA2}" type="slidenum">
              <a:rPr lang="he-IL" smtClean="0"/>
              <a:t>‹#›</a:t>
            </a:fld>
            <a:endParaRPr lang="he-IL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966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8" r:id="rId1"/>
    <p:sldLayoutId id="2147483989" r:id="rId2"/>
    <p:sldLayoutId id="2147483990" r:id="rId3"/>
    <p:sldLayoutId id="2147483991" r:id="rId4"/>
    <p:sldLayoutId id="2147483992" r:id="rId5"/>
    <p:sldLayoutId id="2147483993" r:id="rId6"/>
    <p:sldLayoutId id="2147483994" r:id="rId7"/>
    <p:sldLayoutId id="2147483995" r:id="rId8"/>
    <p:sldLayoutId id="2147483996" r:id="rId9"/>
    <p:sldLayoutId id="2147483997" r:id="rId10"/>
    <p:sldLayoutId id="2147483998" r:id="rId11"/>
  </p:sldLayoutIdLst>
  <p:txStyles>
    <p:titleStyle>
      <a:lvl1pPr algn="l" defTabSz="914400" rtl="1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r" defTabSz="914400" rtl="1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scikit-learn.org/stable/modules/clustering.html#dbscan" TargetMode="External"/><Relationship Id="rId3" Type="http://schemas.openxmlformats.org/officeDocument/2006/relationships/hyperlink" Target="http://scikit-learn.org/stable/modules/clustering.html#mini-batch-kmeans" TargetMode="External"/><Relationship Id="rId7" Type="http://schemas.openxmlformats.org/officeDocument/2006/relationships/hyperlink" Target="http://scikit-learn.org/stable/modules/clustering.html#hierarchical-clustering" TargetMode="External"/><Relationship Id="rId2" Type="http://schemas.openxmlformats.org/officeDocument/2006/relationships/hyperlink" Target="http://scikit-learn.org/stable/modules/clustering.html#k-means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scikit-learn.org/stable/modules/clustering.html#spectral-clustering" TargetMode="External"/><Relationship Id="rId5" Type="http://schemas.openxmlformats.org/officeDocument/2006/relationships/hyperlink" Target="http://scikit-learn.org/stable/modules/clustering.html#mean-shift" TargetMode="External"/><Relationship Id="rId10" Type="http://schemas.openxmlformats.org/officeDocument/2006/relationships/hyperlink" Target="http://scikit-learn.org/stable/modules/clustering.html#birch" TargetMode="External"/><Relationship Id="rId4" Type="http://schemas.openxmlformats.org/officeDocument/2006/relationships/hyperlink" Target="http://scikit-learn.org/stable/modules/clustering.html#affinity-propagation" TargetMode="External"/><Relationship Id="rId9" Type="http://schemas.openxmlformats.org/officeDocument/2006/relationships/hyperlink" Target="http://scikit-learn.org/stable/modules/mixture.html#mixture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7" y="1085006"/>
            <a:ext cx="6781789" cy="5108247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2589213" y="6525"/>
            <a:ext cx="8915399" cy="2262781"/>
          </a:xfrm>
        </p:spPr>
        <p:txBody>
          <a:bodyPr anchor="ctr"/>
          <a:lstStyle/>
          <a:p>
            <a:pPr algn="r"/>
            <a:r>
              <a:rPr lang="he-IL" sz="4800" dirty="0"/>
              <a:t>ניתוח אשכולות - </a:t>
            </a:r>
            <a:r>
              <a:rPr lang="en-US" sz="4800" dirty="0"/>
              <a:t>Clustering</a:t>
            </a:r>
            <a:r>
              <a:rPr lang="he-IL" sz="4800" dirty="0"/>
              <a:t> </a:t>
            </a: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2589213" y="2269304"/>
            <a:ext cx="8915399" cy="1126283"/>
          </a:xfrm>
        </p:spPr>
        <p:txBody>
          <a:bodyPr/>
          <a:lstStyle/>
          <a:p>
            <a:pPr algn="r" rtl="0"/>
            <a:r>
              <a:rPr lang="en-US" dirty="0" err="1"/>
              <a:t>Kmeans</a:t>
            </a:r>
            <a:r>
              <a:rPr lang="en-US" dirty="0"/>
              <a:t> , </a:t>
            </a:r>
            <a:r>
              <a:rPr lang="en-US" dirty="0" err="1"/>
              <a:t>Cmeans</a:t>
            </a:r>
            <a:r>
              <a:rPr lang="en-US" dirty="0"/>
              <a:t>, Gap Statistics.</a:t>
            </a:r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8503920" y="4693920"/>
            <a:ext cx="2910840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 smtClean="0"/>
              <a:t>נועם </a:t>
            </a:r>
            <a:r>
              <a:rPr lang="he-IL" sz="2000" dirty="0" err="1" smtClean="0"/>
              <a:t>סטולרו</a:t>
            </a:r>
            <a:endParaRPr lang="he-IL" sz="2000" dirty="0" smtClean="0"/>
          </a:p>
          <a:p>
            <a:r>
              <a:rPr lang="he-IL" sz="2000" dirty="0" smtClean="0"/>
              <a:t>יהל צופים</a:t>
            </a:r>
          </a:p>
          <a:p>
            <a:r>
              <a:rPr lang="he-IL" sz="2000" dirty="0" smtClean="0"/>
              <a:t>מנחה: ד"ר עפר שיר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186310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טבלה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604446"/>
              </p:ext>
            </p:extLst>
          </p:nvPr>
        </p:nvGraphicFramePr>
        <p:xfrm>
          <a:off x="947785" y="1079862"/>
          <a:ext cx="10357390" cy="520633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71478">
                  <a:extLst>
                    <a:ext uri="{9D8B030D-6E8A-4147-A177-3AD203B41FA5}">
                      <a16:colId xmlns:a16="http://schemas.microsoft.com/office/drawing/2014/main" val="3289013345"/>
                    </a:ext>
                  </a:extLst>
                </a:gridCol>
                <a:gridCol w="2071478">
                  <a:extLst>
                    <a:ext uri="{9D8B030D-6E8A-4147-A177-3AD203B41FA5}">
                      <a16:colId xmlns:a16="http://schemas.microsoft.com/office/drawing/2014/main" val="2056103203"/>
                    </a:ext>
                  </a:extLst>
                </a:gridCol>
                <a:gridCol w="2071478">
                  <a:extLst>
                    <a:ext uri="{9D8B030D-6E8A-4147-A177-3AD203B41FA5}">
                      <a16:colId xmlns:a16="http://schemas.microsoft.com/office/drawing/2014/main" val="3404906725"/>
                    </a:ext>
                  </a:extLst>
                </a:gridCol>
                <a:gridCol w="2071478">
                  <a:extLst>
                    <a:ext uri="{9D8B030D-6E8A-4147-A177-3AD203B41FA5}">
                      <a16:colId xmlns:a16="http://schemas.microsoft.com/office/drawing/2014/main" val="4277669492"/>
                    </a:ext>
                  </a:extLst>
                </a:gridCol>
                <a:gridCol w="2071478">
                  <a:extLst>
                    <a:ext uri="{9D8B030D-6E8A-4147-A177-3AD203B41FA5}">
                      <a16:colId xmlns:a16="http://schemas.microsoft.com/office/drawing/2014/main" val="120378721"/>
                    </a:ext>
                  </a:extLst>
                </a:gridCol>
              </a:tblGrid>
              <a:tr h="334049">
                <a:tc>
                  <a:txBody>
                    <a:bodyPr/>
                    <a:lstStyle/>
                    <a:p>
                      <a:pPr algn="l" rtl="0"/>
                      <a:r>
                        <a:rPr lang="en-US" sz="1200" b="1" dirty="0"/>
                        <a:t>Method name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b="1" dirty="0"/>
                        <a:t>Parameters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b="1" dirty="0"/>
                        <a:t>Scalability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b="1" dirty="0" err="1"/>
                        <a:t>Usecase</a:t>
                      </a:r>
                      <a:endParaRPr lang="en-US" sz="1200" b="1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b="1" dirty="0"/>
                        <a:t>Geometry (metric used)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808326969"/>
                  </a:ext>
                </a:extLst>
              </a:tr>
              <a:tr h="621102"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>
                          <a:hlinkClick r:id="rId2"/>
                        </a:rPr>
                        <a:t>K-Means</a:t>
                      </a:r>
                      <a:endParaRPr lang="en-US" sz="120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number of clusters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Very large </a:t>
                      </a:r>
                      <a:r>
                        <a:rPr lang="en-US" sz="1200" dirty="0" err="1"/>
                        <a:t>n_samples</a:t>
                      </a:r>
                      <a:r>
                        <a:rPr lang="en-US" sz="1200" dirty="0"/>
                        <a:t>, medium </a:t>
                      </a:r>
                      <a:r>
                        <a:rPr lang="en-US" sz="1200" dirty="0" err="1"/>
                        <a:t>n_clusters</a:t>
                      </a:r>
                      <a:r>
                        <a:rPr lang="en-US" sz="1200" dirty="0"/>
                        <a:t> with </a:t>
                      </a:r>
                      <a:r>
                        <a:rPr lang="en-US" sz="1200" dirty="0" err="1">
                          <a:hlinkClick r:id="rId3"/>
                        </a:rPr>
                        <a:t>MiniBatch</a:t>
                      </a:r>
                      <a:r>
                        <a:rPr lang="en-US" sz="1200" dirty="0">
                          <a:hlinkClick r:id="rId3"/>
                        </a:rPr>
                        <a:t> code</a:t>
                      </a:r>
                      <a:endParaRPr lang="en-US" sz="120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General-purpose, even cluster size, flat geometry, not too many clusters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Distances between points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59797740"/>
                  </a:ext>
                </a:extLst>
              </a:tr>
              <a:tr h="477575"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>
                          <a:hlinkClick r:id="rId4"/>
                        </a:rPr>
                        <a:t>Affinity propagation</a:t>
                      </a:r>
                      <a:endParaRPr lang="en-US" sz="120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damping, sample preference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Not scalable with </a:t>
                      </a:r>
                      <a:r>
                        <a:rPr lang="en-US" sz="1200" dirty="0" err="1"/>
                        <a:t>n_samples</a:t>
                      </a:r>
                      <a:endParaRPr lang="en-US" sz="120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Many clusters, uneven cluster size, non-flat geometry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Graph distance (e.g. nearest-neighbor graph)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546444"/>
                  </a:ext>
                </a:extLst>
              </a:tr>
              <a:tr h="477575">
                <a:tc>
                  <a:txBody>
                    <a:bodyPr/>
                    <a:lstStyle/>
                    <a:p>
                      <a:pPr algn="l" rtl="0"/>
                      <a:r>
                        <a:rPr lang="en-US" sz="1200">
                          <a:hlinkClick r:id="rId5"/>
                        </a:rPr>
                        <a:t>Mean-shift</a:t>
                      </a:r>
                      <a:endParaRPr lang="en-US" sz="120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bandwidth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Not scalable with </a:t>
                      </a:r>
                      <a:r>
                        <a:rPr lang="en-US" sz="1200" dirty="0" err="1"/>
                        <a:t>n_samples</a:t>
                      </a:r>
                      <a:endParaRPr lang="en-US" sz="120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Many clusters, uneven cluster size, non-flat geometry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Distances between points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677973166"/>
                  </a:ext>
                </a:extLst>
              </a:tr>
              <a:tr h="477575">
                <a:tc>
                  <a:txBody>
                    <a:bodyPr/>
                    <a:lstStyle/>
                    <a:p>
                      <a:pPr algn="l" rtl="0"/>
                      <a:r>
                        <a:rPr lang="en-US" sz="1200">
                          <a:hlinkClick r:id="rId6"/>
                        </a:rPr>
                        <a:t>Spectral clustering</a:t>
                      </a:r>
                      <a:endParaRPr lang="en-US" sz="120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number of clusters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Medium </a:t>
                      </a:r>
                      <a:r>
                        <a:rPr lang="en-US" sz="1200" dirty="0" err="1"/>
                        <a:t>n_samples</a:t>
                      </a:r>
                      <a:r>
                        <a:rPr lang="en-US" sz="1200" dirty="0"/>
                        <a:t>, small </a:t>
                      </a:r>
                      <a:r>
                        <a:rPr lang="en-US" sz="1200" dirty="0" err="1"/>
                        <a:t>n_clusters</a:t>
                      </a:r>
                      <a:endParaRPr lang="en-US" sz="120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Few clusters, even cluster size, non-flat geometry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Graph distance (e.g. nearest-neighbor graph)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4034982502"/>
                  </a:ext>
                </a:extLst>
              </a:tr>
              <a:tr h="621102">
                <a:tc>
                  <a:txBody>
                    <a:bodyPr/>
                    <a:lstStyle/>
                    <a:p>
                      <a:pPr algn="l" rtl="0"/>
                      <a:r>
                        <a:rPr lang="en-US" sz="1200">
                          <a:hlinkClick r:id="rId7"/>
                        </a:rPr>
                        <a:t>Ward hierarchical clustering</a:t>
                      </a:r>
                      <a:endParaRPr lang="en-US" sz="120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number of clusters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Large </a:t>
                      </a:r>
                      <a:r>
                        <a:rPr lang="en-US" sz="1200" dirty="0" err="1"/>
                        <a:t>n_samples</a:t>
                      </a:r>
                      <a:r>
                        <a:rPr lang="en-US" sz="1200" dirty="0"/>
                        <a:t> and </a:t>
                      </a:r>
                      <a:r>
                        <a:rPr lang="en-US" sz="1200" dirty="0" err="1"/>
                        <a:t>n_clusters</a:t>
                      </a:r>
                      <a:endParaRPr lang="en-US" sz="1200" dirty="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Many clusters, possibly connectivity constraints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Distances between points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2859301968"/>
                  </a:ext>
                </a:extLst>
              </a:tr>
              <a:tr h="764628">
                <a:tc>
                  <a:txBody>
                    <a:bodyPr/>
                    <a:lstStyle/>
                    <a:p>
                      <a:pPr algn="l" rtl="0"/>
                      <a:r>
                        <a:rPr lang="en-US" sz="1200">
                          <a:hlinkClick r:id="rId7"/>
                        </a:rPr>
                        <a:t>Agglomerative clustering</a:t>
                      </a:r>
                      <a:endParaRPr lang="en-US" sz="120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number of clusters, linkage type, distance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Large n_samples and n_clusters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Many clusters, possibly connectivity constraints, non Euclidean distances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Any pairwise distance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2639397045"/>
                  </a:ext>
                </a:extLst>
              </a:tr>
              <a:tr h="477575">
                <a:tc>
                  <a:txBody>
                    <a:bodyPr/>
                    <a:lstStyle/>
                    <a:p>
                      <a:pPr algn="l" rtl="0"/>
                      <a:r>
                        <a:rPr lang="en-US" sz="1200">
                          <a:hlinkClick r:id="rId8"/>
                        </a:rPr>
                        <a:t>DBSCAN</a:t>
                      </a:r>
                      <a:endParaRPr lang="en-US" sz="120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neighborhood size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Very large n_samples, medium n_clusters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Non-flat geometry, uneven cluster sizes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Distances between nearest points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3571647580"/>
                  </a:ext>
                </a:extLst>
              </a:tr>
              <a:tr h="477575">
                <a:tc>
                  <a:txBody>
                    <a:bodyPr/>
                    <a:lstStyle/>
                    <a:p>
                      <a:pPr algn="l" rtl="0"/>
                      <a:r>
                        <a:rPr lang="en-US" sz="1200">
                          <a:hlinkClick r:id="rId9"/>
                        </a:rPr>
                        <a:t>Gaussian mixtures</a:t>
                      </a:r>
                      <a:endParaRPr lang="en-US" sz="120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many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Not scalable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Flat geometry, good for density estimation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 err="1"/>
                        <a:t>Mahalanobis</a:t>
                      </a:r>
                      <a:r>
                        <a:rPr lang="en-US" sz="1200" dirty="0"/>
                        <a:t> distances to centers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1044068796"/>
                  </a:ext>
                </a:extLst>
              </a:tr>
              <a:tr h="477575">
                <a:tc>
                  <a:txBody>
                    <a:bodyPr/>
                    <a:lstStyle/>
                    <a:p>
                      <a:pPr algn="l" rtl="0"/>
                      <a:r>
                        <a:rPr lang="en-US" sz="1200">
                          <a:hlinkClick r:id="rId10"/>
                        </a:rPr>
                        <a:t>Birch</a:t>
                      </a:r>
                      <a:endParaRPr lang="en-US" sz="1200"/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branching factor, threshold, optional global clusterer.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Large n_clusters and n_samples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/>
                        <a:t>Large dataset, outlier removal, data reduction.</a:t>
                      </a:r>
                    </a:p>
                  </a:txBody>
                  <a:tcPr marL="39921" marR="39921" marT="19960" marB="19960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/>
                        <a:t>Euclidean distance between points</a:t>
                      </a:r>
                    </a:p>
                  </a:txBody>
                  <a:tcPr marL="39921" marR="39921" marT="19960" marB="19960" anchor="ctr"/>
                </a:tc>
                <a:extLst>
                  <a:ext uri="{0D108BD9-81ED-4DB2-BD59-A6C34878D82A}">
                    <a16:rowId xmlns:a16="http://schemas.microsoft.com/office/drawing/2014/main" val="3543080551"/>
                  </a:ext>
                </a:extLst>
              </a:tr>
            </a:tbl>
          </a:graphicData>
        </a:graphic>
      </p:graphicFrame>
      <p:sp>
        <p:nvSpPr>
          <p:cNvPr id="4" name="כותרת 1"/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e-IL" dirty="0"/>
              <a:t>אלגוריתמים שונים	</a:t>
            </a:r>
          </a:p>
        </p:txBody>
      </p:sp>
    </p:spTree>
    <p:extLst>
      <p:ext uri="{BB962C8B-B14F-4D97-AF65-F5344CB8AC3E}">
        <p14:creationId xmlns:p14="http://schemas.microsoft.com/office/powerpoint/2010/main" val="45731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 err="1"/>
              <a:t>Kmeans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>
              <a:lnSpc>
                <a:spcPct val="150000"/>
              </a:lnSpc>
              <a:buNone/>
            </a:pPr>
            <a:r>
              <a:rPr lang="he-IL" sz="2400" dirty="0"/>
              <a:t>תיאור אלגוריתם ואופן פעולה.</a:t>
            </a:r>
          </a:p>
          <a:p>
            <a:pPr marL="0" indent="0" algn="r">
              <a:lnSpc>
                <a:spcPct val="150000"/>
              </a:lnSpc>
              <a:buNone/>
            </a:pPr>
            <a:r>
              <a:rPr lang="en-US" sz="2400" dirty="0" err="1"/>
              <a:t>Kmeans</a:t>
            </a:r>
            <a:r>
              <a:rPr lang="en-US" sz="2400" dirty="0"/>
              <a:t>++</a:t>
            </a:r>
            <a:endParaRPr lang="he-IL" sz="2400" dirty="0"/>
          </a:p>
          <a:p>
            <a:pPr marL="0" indent="0" algn="r">
              <a:lnSpc>
                <a:spcPct val="150000"/>
              </a:lnSpc>
              <a:buNone/>
            </a:pPr>
            <a:r>
              <a:rPr lang="he-IL" sz="2400" dirty="0"/>
              <a:t>דוגמאות.</a:t>
            </a:r>
          </a:p>
          <a:p>
            <a:pPr marL="0" indent="0" algn="r">
              <a:buNone/>
            </a:pPr>
            <a:r>
              <a:rPr lang="he-IL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3037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תיאור אלגוריתם ואופן פעולה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he-IL" dirty="0"/>
                  <a:t>מציאת </a:t>
                </a:r>
                <a:r>
                  <a:rPr lang="en-US" dirty="0"/>
                  <a:t>k</a:t>
                </a:r>
                <a:r>
                  <a:rPr lang="he-IL" dirty="0"/>
                  <a:t> אשכולות באופן איטרטיבי על פי מרחק אוקלידי וצמצום הפונקציה:</a:t>
                </a:r>
              </a:p>
              <a:p>
                <a:pPr marL="0" indent="0" algn="l" rtl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0" indent="0" algn="ctr">
                  <a:buNone/>
                </a:pPr>
                <a:r>
                  <a:rPr lang="he-IL" dirty="0"/>
                  <a:t>כאשר:</a:t>
                </a:r>
                <a:endParaRPr lang="en-US" dirty="0"/>
              </a:p>
              <a:p>
                <a:pPr marL="0" indent="0" algn="l" rtl="0">
                  <a:buNone/>
                </a:pPr>
                <a:r>
                  <a:rPr lang="en-US" dirty="0"/>
                  <a:t>			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, 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, 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∉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18" r="-1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918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תיאור אלגוריתם ואופן פעולה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e-IL" sz="2800" dirty="0"/>
              <a:t>אופן הפעולה: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he-IL" sz="2400" dirty="0"/>
              <a:t>הכנס </a:t>
            </a:r>
            <a:r>
              <a:rPr lang="en-US" sz="2400" dirty="0"/>
              <a:t>k</a:t>
            </a:r>
            <a:r>
              <a:rPr lang="he-IL" sz="2400" dirty="0"/>
              <a:t> רצוי.</a:t>
            </a:r>
            <a:endParaRPr lang="en-US" sz="2400" dirty="0"/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he-IL" sz="2400" dirty="0"/>
              <a:t>הגרל </a:t>
            </a:r>
            <a:r>
              <a:rPr lang="en-US" sz="2400" dirty="0"/>
              <a:t>k</a:t>
            </a:r>
            <a:r>
              <a:rPr lang="he-IL" sz="2400" dirty="0"/>
              <a:t> מרכזים.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he-IL" sz="2400" dirty="0"/>
              <a:t>שייך כל אובייקט למרכז הקרוב ביותר.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he-IL" sz="2400" dirty="0"/>
              <a:t>חשב מחדש את כל המרכזים.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he-IL" sz="2400" dirty="0"/>
              <a:t>חזור על צעדים </a:t>
            </a:r>
            <a:r>
              <a:rPr lang="he-IL" sz="2400" dirty="0" smtClean="0"/>
              <a:t>3 </a:t>
            </a:r>
            <a:r>
              <a:rPr lang="he-IL" sz="2400" dirty="0"/>
              <a:t>ו </a:t>
            </a:r>
            <a:r>
              <a:rPr lang="he-IL" sz="2400" dirty="0" smtClean="0"/>
              <a:t>4 </a:t>
            </a:r>
            <a:r>
              <a:rPr lang="he-IL" sz="2400" dirty="0"/>
              <a:t>עד שהמרכזים אינם משתנים.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endParaRPr lang="he-IL" sz="2400" dirty="0"/>
          </a:p>
          <a:p>
            <a:pPr marL="457200" lvl="1" indent="0">
              <a:lnSpc>
                <a:spcPct val="150000"/>
              </a:lnSpc>
              <a:buNone/>
            </a:pP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205464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מה אם?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he-IL" sz="2800" dirty="0"/>
              <a:t>מה יקרה אם נגריל מרכזים קרובים?</a:t>
            </a:r>
          </a:p>
          <a:p>
            <a:pPr>
              <a:lnSpc>
                <a:spcPct val="200000"/>
              </a:lnSpc>
            </a:pPr>
            <a:r>
              <a:rPr lang="he-IL" sz="2800" dirty="0"/>
              <a:t>מה יקרה אם נגריל מרכזים רחוקים</a:t>
            </a:r>
            <a:r>
              <a:rPr lang="he-IL" sz="2800" dirty="0" smtClean="0"/>
              <a:t>?</a:t>
            </a:r>
            <a:endParaRPr lang="he-IL" sz="2400" dirty="0"/>
          </a:p>
          <a:p>
            <a:pPr marL="457200" lvl="1" indent="0">
              <a:lnSpc>
                <a:spcPct val="200000"/>
              </a:lnSpc>
              <a:buNone/>
            </a:pPr>
            <a:endParaRPr lang="he-IL" sz="2400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88" y="3405718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87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/>
              <a:t>Kmeans</a:t>
            </a:r>
            <a:r>
              <a:rPr lang="en-US" dirty="0"/>
              <a:t>++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sz="2400" dirty="0" smtClean="0"/>
              <a:t>להגרלת </a:t>
            </a:r>
            <a:r>
              <a:rPr lang="he-IL" sz="2400" dirty="0"/>
              <a:t>המרכזים הראשונה, יש מרכיב חשוב מאוד בזמן התכנסות האלגוריתם ובדיוקו.</a:t>
            </a:r>
          </a:p>
          <a:p>
            <a:r>
              <a:rPr lang="he-IL" sz="2400" dirty="0"/>
              <a:t>על כן נשתמש באלגוריתם </a:t>
            </a:r>
            <a:r>
              <a:rPr lang="en-US" sz="2400" dirty="0" err="1"/>
              <a:t>Kmeans</a:t>
            </a:r>
            <a:r>
              <a:rPr lang="en-US" sz="2400" dirty="0"/>
              <a:t>++</a:t>
            </a:r>
            <a:r>
              <a:rPr lang="he-IL" sz="2400" dirty="0"/>
              <a:t> אשר המרכזים נבחרים בו בצורה הבאה:</a:t>
            </a:r>
          </a:p>
          <a:p>
            <a:pPr marL="457200" indent="-457200">
              <a:buFont typeface="+mj-lt"/>
              <a:buAutoNum type="arabicPeriod"/>
            </a:pPr>
            <a:r>
              <a:rPr lang="he-IL" sz="2400" dirty="0"/>
              <a:t>בחר מרכז.</a:t>
            </a:r>
          </a:p>
          <a:p>
            <a:pPr marL="457200" indent="-457200">
              <a:buFont typeface="+mj-lt"/>
              <a:buAutoNum type="arabicPeriod"/>
            </a:pPr>
            <a:r>
              <a:rPr lang="he-IL" sz="2400" dirty="0"/>
              <a:t>משקל את שאר האובייקטים לפי מרחקם מהמרכזים שנבחרו.</a:t>
            </a:r>
          </a:p>
          <a:p>
            <a:pPr marL="457200" indent="-457200">
              <a:buFont typeface="+mj-lt"/>
              <a:buAutoNum type="arabicPeriod"/>
            </a:pPr>
            <a:r>
              <a:rPr lang="he-IL" sz="2400" dirty="0"/>
              <a:t>בחר מרכז נוסף באופן הסתברותי לפי </a:t>
            </a:r>
            <a:r>
              <a:rPr lang="he-IL" sz="2400" dirty="0" smtClean="0"/>
              <a:t>המשקל. </a:t>
            </a:r>
            <a:r>
              <a:rPr lang="he-IL" sz="2400" dirty="0"/>
              <a:t>משקל גבוה יותר הסתברות גבוהה יותר.</a:t>
            </a:r>
          </a:p>
          <a:p>
            <a:pPr marL="457200" indent="-457200">
              <a:buFont typeface="+mj-lt"/>
              <a:buAutoNum type="arabicPeriod"/>
            </a:pPr>
            <a:r>
              <a:rPr lang="he-IL" sz="2400" dirty="0"/>
              <a:t>חזור על 2-3 </a:t>
            </a:r>
            <a:r>
              <a:rPr lang="en-US" sz="2400" dirty="0"/>
              <a:t>K</a:t>
            </a:r>
            <a:r>
              <a:rPr lang="he-IL" sz="2400" dirty="0"/>
              <a:t> פעמים.</a:t>
            </a:r>
          </a:p>
          <a:p>
            <a:pPr marL="457200" indent="-457200">
              <a:buFont typeface="+mj-lt"/>
              <a:buAutoNum type="arabicPeriod"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2447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623" y="1277977"/>
            <a:ext cx="5852172" cy="4389129"/>
          </a:xfrm>
          <a:prstGeom prst="rect">
            <a:avLst/>
          </a:prstGeom>
        </p:spPr>
      </p:pic>
      <p:pic>
        <p:nvPicPr>
          <p:cNvPr id="3" name="תמונה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51" y="1277978"/>
            <a:ext cx="5852172" cy="43891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19874" y="1277977"/>
            <a:ext cx="1143326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err="1"/>
              <a:t>kmeans</a:t>
            </a:r>
            <a:r>
              <a:rPr lang="en-US" dirty="0"/>
              <a:t>++</a:t>
            </a:r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8488295" y="1277976"/>
            <a:ext cx="91082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err="1"/>
              <a:t>kmeans</a:t>
            </a:r>
            <a:endParaRPr lang="he-IL" dirty="0"/>
          </a:p>
        </p:txBody>
      </p:sp>
      <p:sp>
        <p:nvSpPr>
          <p:cNvPr id="6" name="כותרת 1"/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1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he-IL" sz="4000" dirty="0"/>
              <a:t>השוואה בין </a:t>
            </a:r>
            <a:r>
              <a:rPr lang="en-US" sz="4000" dirty="0" err="1"/>
              <a:t>kmeans</a:t>
            </a:r>
            <a:r>
              <a:rPr lang="he-IL" sz="4000" dirty="0"/>
              <a:t> ל</a:t>
            </a:r>
            <a:r>
              <a:rPr lang="en-US" sz="4000" dirty="0"/>
              <a:t>-</a:t>
            </a:r>
            <a:r>
              <a:rPr lang="he-IL" sz="4000" dirty="0"/>
              <a:t> </a:t>
            </a:r>
            <a:r>
              <a:rPr lang="en-US" sz="4000" dirty="0" err="1"/>
              <a:t>kmeans</a:t>
            </a:r>
            <a:r>
              <a:rPr lang="en-US" sz="4000" dirty="0"/>
              <a:t>++</a:t>
            </a:r>
            <a:endParaRPr lang="he-IL" sz="4000" dirty="0"/>
          </a:p>
        </p:txBody>
      </p:sp>
    </p:spTree>
    <p:extLst>
      <p:ext uri="{BB962C8B-B14F-4D97-AF65-F5344CB8AC3E}">
        <p14:creationId xmlns:p14="http://schemas.microsoft.com/office/powerpoint/2010/main" val="410508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דוגמת ריצה	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he-IL" sz="2400" dirty="0"/>
              <a:t>מסד נתונים: </a:t>
            </a:r>
            <a:r>
              <a:rPr lang="he-IL" sz="2400" dirty="0" smtClean="0"/>
              <a:t>יין.</a:t>
            </a:r>
            <a:endParaRPr lang="he-IL" sz="2400" dirty="0"/>
          </a:p>
          <a:p>
            <a:pPr marL="0" indent="0">
              <a:lnSpc>
                <a:spcPct val="150000"/>
              </a:lnSpc>
              <a:buNone/>
            </a:pPr>
            <a:r>
              <a:rPr lang="he-IL" sz="2400" dirty="0"/>
              <a:t>תיאור: ניתוח כימי של יינות איטלקיים העשויים משלושה זנים.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he-IL" sz="2400" dirty="0"/>
              <a:t>מאפיינים שונים: 13 (אחוז אלכוהול, חומצה </a:t>
            </a:r>
            <a:r>
              <a:rPr lang="he-IL" sz="2400" dirty="0" err="1"/>
              <a:t>מאלית</a:t>
            </a:r>
            <a:r>
              <a:rPr lang="he-IL" sz="2400" dirty="0"/>
              <a:t>, מגנזיום </a:t>
            </a:r>
            <a:r>
              <a:rPr lang="he-IL" sz="2400" dirty="0" err="1"/>
              <a:t>וכו</a:t>
            </a:r>
            <a:r>
              <a:rPr lang="he-IL" sz="2400" dirty="0" smtClean="0"/>
              <a:t>'...).</a:t>
            </a:r>
            <a:endParaRPr lang="he-IL" sz="2400" dirty="0"/>
          </a:p>
          <a:p>
            <a:pPr marL="0" indent="0">
              <a:lnSpc>
                <a:spcPct val="150000"/>
              </a:lnSpc>
              <a:buNone/>
            </a:pPr>
            <a:r>
              <a:rPr lang="he-IL" sz="2400" dirty="0"/>
              <a:t>מספר אשכולות צפוי:</a:t>
            </a:r>
            <a:r>
              <a:rPr lang="en-US" sz="2400" dirty="0"/>
              <a:t> </a:t>
            </a:r>
            <a:r>
              <a:rPr lang="he-IL" sz="2400" dirty="0"/>
              <a:t>3.</a:t>
            </a:r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8879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40857" y="731520"/>
            <a:ext cx="28302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Initialization</a:t>
            </a: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0"/>
            <a:ext cx="8280000" cy="62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1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0"/>
            <a:ext cx="8280000" cy="621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0857" y="731520"/>
            <a:ext cx="28302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Iteration 1</a:t>
            </a:r>
          </a:p>
        </p:txBody>
      </p:sp>
    </p:spTree>
    <p:extLst>
      <p:ext uri="{BB962C8B-B14F-4D97-AF65-F5344CB8AC3E}">
        <p14:creationId xmlns:p14="http://schemas.microsoft.com/office/powerpoint/2010/main" val="9298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Clustering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e-IL" sz="2400" dirty="0"/>
              <a:t>רקע</a:t>
            </a:r>
          </a:p>
          <a:p>
            <a:pPr>
              <a:lnSpc>
                <a:spcPct val="150000"/>
              </a:lnSpc>
            </a:pPr>
            <a:r>
              <a:rPr lang="he-IL" sz="2400" dirty="0" smtClean="0"/>
              <a:t>הגדרה</a:t>
            </a:r>
            <a:endParaRPr lang="he-IL" sz="2400" dirty="0"/>
          </a:p>
          <a:p>
            <a:pPr>
              <a:lnSpc>
                <a:spcPct val="150000"/>
              </a:lnSpc>
            </a:pPr>
            <a:r>
              <a:rPr lang="he-IL" sz="2400" dirty="0"/>
              <a:t>קשיים</a:t>
            </a:r>
          </a:p>
          <a:p>
            <a:pPr>
              <a:lnSpc>
                <a:spcPct val="150000"/>
              </a:lnSpc>
            </a:pPr>
            <a:r>
              <a:rPr lang="he-IL" sz="2400" dirty="0" smtClean="0"/>
              <a:t>למה </a:t>
            </a:r>
            <a:r>
              <a:rPr lang="he-IL" sz="2400" dirty="0"/>
              <a:t>קלסטרינג</a:t>
            </a:r>
          </a:p>
          <a:p>
            <a:pPr>
              <a:lnSpc>
                <a:spcPct val="150000"/>
              </a:lnSpc>
            </a:pPr>
            <a:r>
              <a:rPr lang="he-IL" sz="2400" dirty="0"/>
              <a:t>אלגוריתמים שונים</a:t>
            </a:r>
          </a:p>
        </p:txBody>
      </p:sp>
    </p:spTree>
    <p:extLst>
      <p:ext uri="{BB962C8B-B14F-4D97-AF65-F5344CB8AC3E}">
        <p14:creationId xmlns:p14="http://schemas.microsoft.com/office/powerpoint/2010/main" val="229443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0"/>
            <a:ext cx="8280000" cy="62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0857" y="731520"/>
            <a:ext cx="28302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Iteration 2</a:t>
            </a:r>
          </a:p>
        </p:txBody>
      </p:sp>
    </p:spTree>
    <p:extLst>
      <p:ext uri="{BB962C8B-B14F-4D97-AF65-F5344CB8AC3E}">
        <p14:creationId xmlns:p14="http://schemas.microsoft.com/office/powerpoint/2010/main" val="254386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0"/>
            <a:ext cx="8280000" cy="621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0857" y="731520"/>
            <a:ext cx="28302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Iteration 3</a:t>
            </a:r>
          </a:p>
        </p:txBody>
      </p:sp>
    </p:spTree>
    <p:extLst>
      <p:ext uri="{BB962C8B-B14F-4D97-AF65-F5344CB8AC3E}">
        <p14:creationId xmlns:p14="http://schemas.microsoft.com/office/powerpoint/2010/main" val="376981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0"/>
            <a:ext cx="8280000" cy="621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0857" y="740229"/>
            <a:ext cx="28302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Iteration 4</a:t>
            </a:r>
          </a:p>
        </p:txBody>
      </p:sp>
    </p:spTree>
    <p:extLst>
      <p:ext uri="{BB962C8B-B14F-4D97-AF65-F5344CB8AC3E}">
        <p14:creationId xmlns:p14="http://schemas.microsoft.com/office/powerpoint/2010/main" val="361164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0"/>
            <a:ext cx="8280000" cy="621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0857" y="731520"/>
            <a:ext cx="28302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Iteration 5</a:t>
            </a:r>
          </a:p>
        </p:txBody>
      </p:sp>
    </p:spTree>
    <p:extLst>
      <p:ext uri="{BB962C8B-B14F-4D97-AF65-F5344CB8AC3E}">
        <p14:creationId xmlns:p14="http://schemas.microsoft.com/office/powerpoint/2010/main" val="397075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0"/>
            <a:ext cx="8280000" cy="621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0857" y="731520"/>
            <a:ext cx="28302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Iteration 6 – final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0857" y="5663026"/>
            <a:ext cx="1752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Accuracy: 96.7%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48904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Gap Statistics.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>
              <a:lnSpc>
                <a:spcPct val="200000"/>
              </a:lnSpc>
            </a:pPr>
            <a:r>
              <a:rPr lang="he-IL" sz="2400" dirty="0"/>
              <a:t>תיאור אלגוריתם ואופן פעולה.</a:t>
            </a:r>
          </a:p>
          <a:p>
            <a:pPr algn="r">
              <a:lnSpc>
                <a:spcPct val="200000"/>
              </a:lnSpc>
            </a:pPr>
            <a:r>
              <a:rPr lang="he-IL" sz="2400" dirty="0" smtClean="0"/>
              <a:t>שיטת מונטה קרלו.</a:t>
            </a:r>
            <a:endParaRPr lang="he-IL" sz="2400" dirty="0"/>
          </a:p>
          <a:p>
            <a:pPr algn="r">
              <a:lnSpc>
                <a:spcPct val="200000"/>
              </a:lnSpc>
            </a:pPr>
            <a:r>
              <a:rPr lang="he-IL" sz="2400" dirty="0"/>
              <a:t>דוגמאות</a:t>
            </a:r>
            <a:r>
              <a:rPr lang="he-IL" sz="2400" dirty="0" smtClean="0"/>
              <a:t>.</a:t>
            </a:r>
            <a:endParaRPr lang="he-IL" sz="2400" dirty="0"/>
          </a:p>
        </p:txBody>
      </p:sp>
    </p:spTree>
    <p:extLst>
      <p:ext uri="{BB962C8B-B14F-4D97-AF65-F5344CB8AC3E}">
        <p14:creationId xmlns:p14="http://schemas.microsoft.com/office/powerpoint/2010/main" val="332066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תיאור אלגוריתם ואופן פעולה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he-IL" dirty="0" smtClean="0"/>
                  <a:t>מציאת מספר האשכולות – </a:t>
                </a:r>
                <a:r>
                  <a:rPr lang="en-US" dirty="0"/>
                  <a:t>k</a:t>
                </a:r>
                <a:r>
                  <a:rPr lang="he-IL" dirty="0"/>
                  <a:t> אשר ימקסם את הפונקציה:</a:t>
                </a:r>
              </a:p>
              <a:p>
                <a:pPr marL="0" indent="0" algn="l" rtl="0">
                  <a:lnSpc>
                    <a:spcPct val="16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𝐸𝑥𝑝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</m:oMath>
                  </m:oMathPara>
                </a14:m>
                <a:endParaRPr lang="en-US" b="0" dirty="0"/>
              </a:p>
              <a:p>
                <a:pPr marL="0" indent="0" algn="l" rtl="0">
                  <a:lnSpc>
                    <a:spcPct val="16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he-IL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6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he-IL" b="0" i="1" dirty="0" smtClean="0">
                    <a:latin typeface="Cambria Math" panose="02040503050406030204" pitchFamily="18" charset="0"/>
                  </a:rPr>
                  <a:t> - </a:t>
                </a:r>
                <a:r>
                  <a:rPr lang="he-IL" b="0" dirty="0" smtClean="0">
                    <a:latin typeface="Cambria Math" panose="02040503050406030204" pitchFamily="18" charset="0"/>
                  </a:rPr>
                  <a:t>סכם המשקלים הפנימיים של </a:t>
                </a:r>
                <a:r>
                  <a:rPr lang="he-IL" b="0" dirty="0" err="1" smtClean="0">
                    <a:latin typeface="Cambria Math" panose="02040503050406030204" pitchFamily="18" charset="0"/>
                  </a:rPr>
                  <a:t>הקלסטרים</a:t>
                </a:r>
                <a:r>
                  <a:rPr lang="he-IL" b="0" dirty="0" smtClean="0">
                    <a:latin typeface="Cambria Math" panose="02040503050406030204" pitchFamily="18" charset="0"/>
                  </a:rPr>
                  <a:t>.</a:t>
                </a:r>
                <a:endParaRPr lang="en-US" b="0" dirty="0" smtClean="0">
                  <a:latin typeface="Cambria Math" panose="02040503050406030204" pitchFamily="18" charset="0"/>
                </a:endParaRPr>
              </a:p>
              <a:p>
                <a:pPr>
                  <a:lnSpc>
                    <a:spcPct val="16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𝐸𝑥𝑝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he-IL" dirty="0"/>
                  <a:t> - נקבע ע"י שיטת מונטה קרלו.</a:t>
                </a:r>
              </a:p>
              <a:p>
                <a:pPr>
                  <a:lnSpc>
                    <a:spcPct val="200000"/>
                  </a:lnSpc>
                </a:pPr>
                <a:endParaRPr lang="he-IL" dirty="0"/>
              </a:p>
            </p:txBody>
          </p:sp>
        </mc:Choice>
        <mc:Fallback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r="-1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180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שיטת מונטה קרלו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/>
              <a:t>שיערוך פתרון לבעיות חישוביות באמצעות מספרים </a:t>
            </a:r>
            <a:r>
              <a:rPr lang="he-IL" dirty="0" err="1"/>
              <a:t>רנדומלים</a:t>
            </a:r>
            <a:r>
              <a:rPr lang="he-IL" dirty="0"/>
              <a:t>.</a:t>
            </a:r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endParaRPr lang="he-IL" dirty="0"/>
          </a:p>
          <a:p>
            <a:endParaRPr lang="he-IL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062" y="2354693"/>
            <a:ext cx="357187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44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שיטת מונטה קרלו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he-IL" dirty="0"/>
              <a:t>על מנת לשערך את סכום המשקלים הפנימיים ה"מצופה" של </a:t>
            </a:r>
            <a:r>
              <a:rPr lang="en-US" dirty="0"/>
              <a:t>k</a:t>
            </a:r>
            <a:r>
              <a:rPr lang="he-IL" dirty="0"/>
              <a:t> אשכולות על מרחב מסוים של נתונים נשתמש בשיטת מונטה קרלו.</a:t>
            </a:r>
          </a:p>
          <a:p>
            <a:pPr>
              <a:lnSpc>
                <a:spcPct val="150000"/>
              </a:lnSpc>
            </a:pPr>
            <a:r>
              <a:rPr lang="he-IL" dirty="0"/>
              <a:t>אופן הפעולה: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he-IL" dirty="0"/>
              <a:t>נגריל אובייקטים באופן אחיד בגבולות מרחב הנתונים.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he-IL" dirty="0"/>
              <a:t>נריץ </a:t>
            </a:r>
            <a:r>
              <a:rPr lang="en-US" dirty="0" err="1"/>
              <a:t>Kmeans</a:t>
            </a:r>
            <a:r>
              <a:rPr lang="he-IL" dirty="0"/>
              <a:t> על הנתונים שהוגרלו.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he-IL" dirty="0"/>
              <a:t>נחשב משקלים פנימיים עם האשכולות שקיבלנו.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he-IL" dirty="0"/>
              <a:t>נבצע את 1-3 </a:t>
            </a:r>
            <a:r>
              <a:rPr lang="en-US" dirty="0"/>
              <a:t>n</a:t>
            </a:r>
            <a:r>
              <a:rPr lang="he-IL" dirty="0"/>
              <a:t> </a:t>
            </a:r>
            <a:r>
              <a:rPr lang="he-IL" dirty="0" err="1"/>
              <a:t>איטרציות</a:t>
            </a:r>
            <a:r>
              <a:rPr lang="he-IL" dirty="0"/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he-IL" dirty="0"/>
              <a:t>נחזיר את ממוצע המשקלים הפנימיים.</a:t>
            </a:r>
          </a:p>
          <a:p>
            <a:pPr>
              <a:lnSpc>
                <a:spcPct val="150000"/>
              </a:lnSpc>
            </a:pPr>
            <a:r>
              <a:rPr lang="he-IL" dirty="0"/>
              <a:t>את השלבים 1-5 נעשה לכל </a:t>
            </a:r>
            <a:r>
              <a:rPr lang="en-US" dirty="0"/>
              <a:t>k</a:t>
            </a:r>
            <a:r>
              <a:rPr lang="he-IL" dirty="0"/>
              <a:t> בטווח שנרצה לבדוק.</a:t>
            </a:r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endParaRPr lang="he-IL" dirty="0"/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7245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דוגמת ריצה – יצירת נתונים</a:t>
            </a: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8" t="13343" r="18899" b="4315"/>
          <a:stretch/>
        </p:blipFill>
        <p:spPr>
          <a:xfrm>
            <a:off x="4419599" y="2209802"/>
            <a:ext cx="3413761" cy="3614058"/>
          </a:xfrm>
          <a:prstGeom prst="rect">
            <a:avLst/>
          </a:prstGeom>
        </p:spPr>
      </p:pic>
      <p:pic>
        <p:nvPicPr>
          <p:cNvPr id="5" name="תמונה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0" t="15527" r="11459" b="15029"/>
          <a:stretch/>
        </p:blipFill>
        <p:spPr>
          <a:xfrm>
            <a:off x="8133805" y="2492831"/>
            <a:ext cx="3727269" cy="3048000"/>
          </a:xfrm>
          <a:prstGeom prst="rect">
            <a:avLst/>
          </a:prstGeom>
        </p:spPr>
      </p:pic>
      <p:pic>
        <p:nvPicPr>
          <p:cNvPr id="6" name="תמונה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6" t="9573" r="19643" b="3324"/>
          <a:stretch/>
        </p:blipFill>
        <p:spPr>
          <a:xfrm>
            <a:off x="339635" y="2105300"/>
            <a:ext cx="3648891" cy="382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6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רקע – </a:t>
            </a:r>
            <a:r>
              <a:rPr lang="en-US" dirty="0" smtClean="0"/>
              <a:t>Data Science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he-IL" dirty="0" err="1" smtClean="0"/>
              <a:t>קלאסטרינג</a:t>
            </a:r>
            <a:r>
              <a:rPr lang="he-IL" dirty="0" smtClean="0"/>
              <a:t> הינו הלחם והחמאה של תחום ה </a:t>
            </a:r>
            <a:r>
              <a:rPr lang="en-US" dirty="0" smtClean="0"/>
              <a:t>Data  Science</a:t>
            </a:r>
            <a:r>
              <a:rPr lang="he-IL" dirty="0" smtClean="0"/>
              <a:t>.</a:t>
            </a:r>
          </a:p>
          <a:p>
            <a:pPr>
              <a:lnSpc>
                <a:spcPct val="200000"/>
              </a:lnSpc>
            </a:pPr>
            <a:r>
              <a:rPr lang="he-IL" dirty="0" smtClean="0"/>
              <a:t>בתחומים </a:t>
            </a:r>
            <a:r>
              <a:rPr lang="he-IL" dirty="0"/>
              <a:t>רבים כגון:</a:t>
            </a:r>
            <a:r>
              <a:rPr lang="en-US" dirty="0"/>
              <a:t> </a:t>
            </a:r>
            <a:r>
              <a:rPr lang="he-IL" dirty="0"/>
              <a:t>למידה חישובית, זיהוי תבניות, ניתוח תמונה, איסוף נתונים, ביו אינפורמטיקה ודחיסת מידע. יש כמות אדירה של </a:t>
            </a:r>
            <a:r>
              <a:rPr lang="he-IL" dirty="0" smtClean="0"/>
              <a:t>מידע</a:t>
            </a:r>
            <a:r>
              <a:rPr lang="he-IL" dirty="0"/>
              <a:t>.</a:t>
            </a:r>
          </a:p>
          <a:p>
            <a:pPr>
              <a:lnSpc>
                <a:spcPct val="200000"/>
              </a:lnSpc>
            </a:pPr>
            <a:r>
              <a:rPr lang="he-IL" dirty="0"/>
              <a:t>על מנת שנוכל לעבוד עם כמות כזו של מידע, עלינו לבצע עיבוד מקדים.</a:t>
            </a:r>
          </a:p>
          <a:p>
            <a:pPr>
              <a:lnSpc>
                <a:spcPct val="200000"/>
              </a:lnSpc>
            </a:pPr>
            <a:r>
              <a:rPr lang="he-IL" dirty="0"/>
              <a:t>אחד הפתרונות הפופולריים הינו – ניתוח אשכולות באופן בלתי מונחה (</a:t>
            </a:r>
            <a:r>
              <a:rPr lang="en-US" dirty="0"/>
              <a:t>unsupervised</a:t>
            </a:r>
            <a:r>
              <a:rPr lang="he-IL" dirty="0"/>
              <a:t>).</a:t>
            </a:r>
          </a:p>
          <a:p>
            <a:pPr marL="0" indent="0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0758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7" t="12351" r="9970" b="10466"/>
          <a:stretch/>
        </p:blipFill>
        <p:spPr>
          <a:xfrm>
            <a:off x="4326480" y="2414175"/>
            <a:ext cx="3600000" cy="3044348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דוגמת ריצה – חישוב מרחקים צפויים</a:t>
            </a: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1" t="13175" r="9367" b="10976"/>
          <a:stretch/>
        </p:blipFill>
        <p:spPr>
          <a:xfrm>
            <a:off x="726480" y="2370224"/>
            <a:ext cx="3600000" cy="3132249"/>
          </a:xfrm>
          <a:prstGeom prst="rect">
            <a:avLst/>
          </a:prstGeom>
        </p:spPr>
      </p:pic>
      <p:pic>
        <p:nvPicPr>
          <p:cNvPr id="6" name="תמונה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9" t="12451" r="5432" b="7193"/>
          <a:stretch/>
        </p:blipFill>
        <p:spPr>
          <a:xfrm>
            <a:off x="7926480" y="2414175"/>
            <a:ext cx="3600000" cy="279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26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Gap Statistics.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he-IL" sz="2800" dirty="0"/>
                  <a:t>אופן פעולה: </a:t>
                </a:r>
              </a:p>
              <a:p>
                <a:pPr marL="971550" lvl="1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he-IL" sz="2400" dirty="0"/>
                  <a:t>נגדיר טווח של </a:t>
                </a:r>
                <a:r>
                  <a:rPr lang="en-US" sz="2400" dirty="0"/>
                  <a:t>k</a:t>
                </a:r>
                <a:r>
                  <a:rPr lang="he-IL" sz="2400" dirty="0"/>
                  <a:t> חשודים.</a:t>
                </a:r>
              </a:p>
              <a:p>
                <a:pPr marL="971550" lvl="1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he-IL" sz="2400" dirty="0"/>
                  <a:t>לכל </a:t>
                </a:r>
                <a:r>
                  <a:rPr lang="en-US" sz="2400" dirty="0"/>
                  <a:t>k</a:t>
                </a:r>
                <a:r>
                  <a:rPr lang="he-IL" sz="2400" dirty="0"/>
                  <a:t> נחשב את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𝐸𝑥𝑝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he-IL" sz="2400" dirty="0"/>
                  <a:t>.</a:t>
                </a:r>
              </a:p>
              <a:p>
                <a:pPr marL="971550" lvl="1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he-IL" sz="2400" dirty="0"/>
                  <a:t>לכל </a:t>
                </a:r>
                <a:r>
                  <a:rPr lang="en-US" sz="2400" dirty="0"/>
                  <a:t>k</a:t>
                </a:r>
                <a:r>
                  <a:rPr lang="he-IL" sz="2400" dirty="0"/>
                  <a:t> נחשב את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he-IL" sz="2400" dirty="0"/>
                  <a:t>.</a:t>
                </a:r>
              </a:p>
              <a:p>
                <a:pPr marL="971550" lvl="1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he-IL" sz="2400" dirty="0"/>
                  <a:t>נחזיר את ה </a:t>
                </a:r>
                <a:r>
                  <a:rPr lang="en-US" sz="2400" dirty="0"/>
                  <a:t>k</a:t>
                </a:r>
                <a:r>
                  <a:rPr lang="he-IL" sz="2400" dirty="0"/>
                  <a:t> עבור </a:t>
                </a:r>
                <a:r>
                  <a:rPr lang="en-US" sz="2400" dirty="0"/>
                  <a:t>J</a:t>
                </a:r>
                <a:r>
                  <a:rPr lang="he-IL" sz="2400" dirty="0"/>
                  <a:t> מקסימלי.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he-IL" sz="2400" dirty="0"/>
              </a:p>
              <a:p>
                <a:pPr>
                  <a:lnSpc>
                    <a:spcPct val="150000"/>
                  </a:lnSpc>
                </a:pPr>
                <a:endParaRPr lang="he-IL" sz="2800" dirty="0"/>
              </a:p>
              <a:p>
                <a:pPr>
                  <a:lnSpc>
                    <a:spcPct val="150000"/>
                  </a:lnSpc>
                </a:pPr>
                <a:endParaRPr lang="he-IL" sz="2800" dirty="0"/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r="-218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918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תוצאות ריצה</a:t>
            </a:r>
          </a:p>
        </p:txBody>
      </p:sp>
      <p:pic>
        <p:nvPicPr>
          <p:cNvPr id="5" name="מציין מיקום תוכן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2" t="52643" r="8553" b="5023"/>
          <a:stretch/>
        </p:blipFill>
        <p:spPr>
          <a:xfrm>
            <a:off x="568411" y="4300150"/>
            <a:ext cx="4901513" cy="1828801"/>
          </a:xfrm>
        </p:spPr>
      </p:pic>
      <p:pic>
        <p:nvPicPr>
          <p:cNvPr id="7" name="תמונה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529" y="1894115"/>
            <a:ext cx="5852172" cy="4389129"/>
          </a:xfrm>
          <a:prstGeom prst="rect">
            <a:avLst/>
          </a:prstGeom>
        </p:spPr>
      </p:pic>
      <p:pic>
        <p:nvPicPr>
          <p:cNvPr id="6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2" t="9283" r="8767" b="48383"/>
          <a:stretch/>
        </p:blipFill>
        <p:spPr>
          <a:xfrm>
            <a:off x="527222" y="2037628"/>
            <a:ext cx="4942702" cy="1828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8368" y="2767362"/>
            <a:ext cx="140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846173" y="3775533"/>
            <a:ext cx="140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46172" y="5880960"/>
            <a:ext cx="140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8368" y="5029884"/>
            <a:ext cx="140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412785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 err="1"/>
              <a:t>Cmeans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he-IL" sz="2400" dirty="0"/>
              <a:t>לוגיקה עמומה - </a:t>
            </a:r>
            <a:r>
              <a:rPr lang="en-US" sz="2400" dirty="0"/>
              <a:t>Fuzzy logic</a:t>
            </a:r>
          </a:p>
          <a:p>
            <a:pPr>
              <a:lnSpc>
                <a:spcPct val="200000"/>
              </a:lnSpc>
            </a:pPr>
            <a:r>
              <a:rPr lang="he-IL" sz="2400" dirty="0"/>
              <a:t>תיאור אלגוריתם ואופן פעולה.</a:t>
            </a:r>
          </a:p>
          <a:p>
            <a:pPr algn="r">
              <a:lnSpc>
                <a:spcPct val="200000"/>
              </a:lnSpc>
            </a:pPr>
            <a:r>
              <a:rPr lang="he-IL" sz="2400" dirty="0"/>
              <a:t>דוגמאות.</a:t>
            </a:r>
          </a:p>
          <a:p>
            <a:pPr marL="0" indent="0" algn="r">
              <a:lnSpc>
                <a:spcPct val="200000"/>
              </a:lnSpc>
              <a:buNone/>
            </a:pPr>
            <a:r>
              <a:rPr lang="he-IL" sz="2400" dirty="0"/>
              <a:t>  </a:t>
            </a: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443760"/>
            <a:ext cx="5152273" cy="342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4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6" descr="http://www.dmitry-kazakov.de/ada/ling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36" y="3133924"/>
            <a:ext cx="5067300" cy="320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לוגיקה עמומה - </a:t>
            </a:r>
            <a:r>
              <a:rPr lang="en-US" dirty="0"/>
              <a:t>Fuzzy logic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he-IL" sz="2400" dirty="0"/>
                  <a:t>בלוגיקה עמומה ערך האמת יכול לקבל כל ערך בתחום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he-IL" sz="240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he-IL" sz="2400" dirty="0"/>
                  <a:t>בעולם </a:t>
                </a:r>
                <a:r>
                  <a:rPr lang="he-IL" sz="2400" dirty="0" smtClean="0"/>
                  <a:t>האמיתי, הגדרת </a:t>
                </a:r>
                <a:r>
                  <a:rPr lang="he-IL" sz="2400" dirty="0"/>
                  <a:t>השייכות לקבוצה היא לא תמיד בינרית.</a:t>
                </a:r>
                <a:r>
                  <a:rPr lang="en-US" sz="2400" dirty="0"/>
                  <a:t/>
                </a:r>
                <a:br>
                  <a:rPr lang="en-US" sz="2400" dirty="0"/>
                </a:br>
                <a:r>
                  <a:rPr lang="he-IL" sz="2400" dirty="0" smtClean="0"/>
                  <a:t>לדוגמא: </a:t>
                </a:r>
                <a:r>
                  <a:rPr lang="he-IL" sz="2400" dirty="0"/>
                  <a:t> </a:t>
                </a:r>
                <a:r>
                  <a:rPr lang="he-IL" sz="2400" dirty="0" smtClean="0"/>
                  <a:t>מזג אוויר, צבע שיער.</a:t>
                </a:r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r="-187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714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תיאור אלגוריתם ואופן פעולה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>
              <a:xfrm>
                <a:off x="1113756" y="1845734"/>
                <a:ext cx="10058400" cy="402336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e-IL" dirty="0" smtClean="0"/>
                  <a:t>מציאת </a:t>
                </a:r>
                <a:r>
                  <a:rPr lang="en-US" dirty="0"/>
                  <a:t>k</a:t>
                </a:r>
                <a:r>
                  <a:rPr lang="he-IL" dirty="0"/>
                  <a:t> אשכולות באופן איטרטיבי על פי מרחק אוקלידי וצמצום הפונקציה</a:t>
                </a:r>
                <a:r>
                  <a:rPr lang="he-IL" dirty="0" smtClean="0"/>
                  <a:t>:</a:t>
                </a:r>
              </a:p>
              <a:p>
                <a:pPr marL="0" indent="0" algn="ctr" rtl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 algn="ctr" rtl="0">
                  <a:lnSpc>
                    <a:spcPct val="110000"/>
                  </a:lnSpc>
                  <a:buNone/>
                </a:pPr>
                <a:r>
                  <a:rPr lang="he-IL" dirty="0" smtClean="0">
                    <a:latin typeface="Cambria Math" panose="02040503050406030204" pitchFamily="18" charset="0"/>
                  </a:rPr>
                  <a:t>כאשר: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pPr marL="0" indent="0" algn="l" rtl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he-IL" b="0" dirty="0" smtClean="0"/>
                  <a:t> – </a:t>
                </a:r>
                <a:r>
                  <a:rPr lang="he-IL" dirty="0" smtClean="0"/>
                  <a:t>פרמטר </a:t>
                </a:r>
                <a:r>
                  <a:rPr lang="he-IL" dirty="0"/>
                  <a:t>עבור פונקציית </a:t>
                </a:r>
                <a:r>
                  <a:rPr lang="he-IL" dirty="0" smtClean="0"/>
                  <a:t>השייכות.</a:t>
                </a:r>
                <a:endParaRPr lang="en-US" b="0" dirty="0" smtClean="0"/>
              </a:p>
            </p:txBody>
          </p:sp>
        </mc:Choice>
        <mc:Fallback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3756" y="1845734"/>
                <a:ext cx="10058400" cy="4023360"/>
              </a:xfrm>
              <a:blipFill>
                <a:blip r:embed="rId2"/>
                <a:stretch>
                  <a:fillRect t="-758" r="-157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921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מטריצת </a:t>
            </a:r>
            <a:r>
              <a:rPr lang="he-IL" dirty="0" err="1" smtClean="0"/>
              <a:t>שייכויות</a:t>
            </a:r>
            <a:endParaRPr lang="he-IL" dirty="0"/>
          </a:p>
        </p:txBody>
      </p:sp>
      <p:graphicFrame>
        <p:nvGraphicFramePr>
          <p:cNvPr id="12" name="מציין מיקום תוכן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2749875"/>
              </p:ext>
            </p:extLst>
          </p:nvPr>
        </p:nvGraphicFramePr>
        <p:xfrm>
          <a:off x="4153988" y="2081351"/>
          <a:ext cx="4702630" cy="346600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57819">
                  <a:extLst>
                    <a:ext uri="{9D8B030D-6E8A-4147-A177-3AD203B41FA5}">
                      <a16:colId xmlns:a16="http://schemas.microsoft.com/office/drawing/2014/main" val="2505656165"/>
                    </a:ext>
                  </a:extLst>
                </a:gridCol>
                <a:gridCol w="1314937">
                  <a:extLst>
                    <a:ext uri="{9D8B030D-6E8A-4147-A177-3AD203B41FA5}">
                      <a16:colId xmlns:a16="http://schemas.microsoft.com/office/drawing/2014/main" val="629831809"/>
                    </a:ext>
                  </a:extLst>
                </a:gridCol>
                <a:gridCol w="1314937">
                  <a:extLst>
                    <a:ext uri="{9D8B030D-6E8A-4147-A177-3AD203B41FA5}">
                      <a16:colId xmlns:a16="http://schemas.microsoft.com/office/drawing/2014/main" val="509362901"/>
                    </a:ext>
                  </a:extLst>
                </a:gridCol>
                <a:gridCol w="1314937">
                  <a:extLst>
                    <a:ext uri="{9D8B030D-6E8A-4147-A177-3AD203B41FA5}">
                      <a16:colId xmlns:a16="http://schemas.microsoft.com/office/drawing/2014/main" val="4263666578"/>
                    </a:ext>
                  </a:extLst>
                </a:gridCol>
              </a:tblGrid>
              <a:tr h="433251">
                <a:tc>
                  <a:txBody>
                    <a:bodyPr/>
                    <a:lstStyle/>
                    <a:p>
                      <a:pPr algn="ctr" fontAlgn="b"/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u="none" strike="noStrike" dirty="0" smtClean="0">
                          <a:effectLst/>
                          <a:cs typeface="+mj-cs"/>
                        </a:rPr>
                        <a:t>C0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u="none" strike="noStrike" dirty="0" smtClean="0">
                          <a:effectLst/>
                          <a:cs typeface="+mj-cs"/>
                        </a:rPr>
                        <a:t>C1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u="none" strike="noStrike" dirty="0" smtClean="0">
                          <a:effectLst/>
                          <a:cs typeface="+mj-cs"/>
                        </a:rPr>
                        <a:t>C2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622814"/>
                  </a:ext>
                </a:extLst>
              </a:tr>
              <a:tr h="433251"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b="1" u="none" strike="noStrike" dirty="0">
                          <a:effectLst/>
                          <a:cs typeface="+mj-cs"/>
                        </a:rPr>
                        <a:t>1</a:t>
                      </a:r>
                      <a:endParaRPr lang="he-IL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0.865356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0.000785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>
                          <a:effectLst/>
                          <a:cs typeface="+mj-cs"/>
                        </a:rPr>
                        <a:t>0.133859</a:t>
                      </a:r>
                      <a:endParaRPr lang="he-IL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83014976"/>
                  </a:ext>
                </a:extLst>
              </a:tr>
              <a:tr h="433251"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b="1" u="none" strike="noStrike" dirty="0">
                          <a:effectLst/>
                          <a:cs typeface="+mj-cs"/>
                        </a:rPr>
                        <a:t>2</a:t>
                      </a:r>
                      <a:endParaRPr lang="he-IL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0.557495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0.044416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>
                          <a:effectLst/>
                          <a:cs typeface="+mj-cs"/>
                        </a:rPr>
                        <a:t>0.398088</a:t>
                      </a:r>
                      <a:endParaRPr lang="he-IL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30346808"/>
                  </a:ext>
                </a:extLst>
              </a:tr>
              <a:tr h="433251"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b="1" u="none" strike="noStrike" dirty="0">
                          <a:effectLst/>
                          <a:cs typeface="+mj-cs"/>
                        </a:rPr>
                        <a:t>3</a:t>
                      </a:r>
                      <a:endParaRPr lang="he-IL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0.546351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0.003527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0.450121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9332195"/>
                  </a:ext>
                </a:extLst>
              </a:tr>
              <a:tr h="433251"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b="1" u="none" strike="noStrike" dirty="0">
                          <a:effectLst/>
                          <a:cs typeface="+mj-cs"/>
                        </a:rPr>
                        <a:t>4</a:t>
                      </a:r>
                      <a:endParaRPr lang="he-IL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0.296385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0.009466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0.69415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47024330"/>
                  </a:ext>
                </a:extLst>
              </a:tr>
              <a:tr h="433251"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b="1" u="none" strike="noStrike" dirty="0">
                          <a:effectLst/>
                          <a:cs typeface="+mj-cs"/>
                        </a:rPr>
                        <a:t>5</a:t>
                      </a:r>
                      <a:endParaRPr lang="he-IL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0.861827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0.008132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0.130041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2246744"/>
                  </a:ext>
                </a:extLst>
              </a:tr>
              <a:tr h="433251"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b="1" u="none" strike="noStrike" dirty="0">
                          <a:effectLst/>
                          <a:cs typeface="+mj-cs"/>
                        </a:rPr>
                        <a:t>6</a:t>
                      </a:r>
                      <a:endParaRPr lang="he-IL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0.679937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0.013405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0.306657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56049394"/>
                  </a:ext>
                </a:extLst>
              </a:tr>
              <a:tr h="433251"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b="1" u="none" strike="noStrike" dirty="0">
                          <a:effectLst/>
                          <a:cs typeface="+mj-cs"/>
                        </a:rPr>
                        <a:t>7</a:t>
                      </a:r>
                      <a:endParaRPr lang="he-IL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0.546351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0.003527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0.450121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626248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631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תיאור אלגוריתם ואופן פעולה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e-IL" sz="2800" dirty="0"/>
              <a:t>אופן הפעולה: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he-IL" sz="2400" dirty="0"/>
              <a:t>הגרל </a:t>
            </a:r>
            <a:r>
              <a:rPr lang="en-US" sz="2400" dirty="0"/>
              <a:t>c</a:t>
            </a:r>
            <a:r>
              <a:rPr lang="he-IL" sz="2400" dirty="0"/>
              <a:t> מרכזים.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he-IL" sz="2400" dirty="0"/>
              <a:t>עבור כל אובייקט, חשב את מידת השייכות שלו עבור כל מרכז.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he-IL" sz="2400" dirty="0"/>
              <a:t>חשב מחדש את כל המרכזים.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he-IL" sz="2400" dirty="0"/>
              <a:t>חזור על צעדים 2 ו 3 עד שהמרכזים אינם משתנים.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endParaRPr lang="he-IL" sz="2400" dirty="0"/>
          </a:p>
          <a:p>
            <a:pPr marL="457200" lvl="1" indent="0">
              <a:lnSpc>
                <a:spcPct val="150000"/>
              </a:lnSpc>
              <a:buNone/>
            </a:pPr>
            <a:endParaRPr lang="he-IL" sz="2400" dirty="0"/>
          </a:p>
          <a:p>
            <a:pPr marL="0" indent="0">
              <a:lnSpc>
                <a:spcPct val="150000"/>
              </a:lnSpc>
              <a:buNone/>
            </a:pPr>
            <a:endParaRPr lang="he-IL" sz="2800" dirty="0"/>
          </a:p>
        </p:txBody>
      </p:sp>
    </p:spTree>
    <p:extLst>
      <p:ext uri="{BB962C8B-B14F-4D97-AF65-F5344CB8AC3E}">
        <p14:creationId xmlns:p14="http://schemas.microsoft.com/office/powerpoint/2010/main" val="423864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40857" y="731520"/>
            <a:ext cx="28302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Initialization</a:t>
            </a:r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0"/>
            <a:ext cx="8280000" cy="62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1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40857" y="731520"/>
            <a:ext cx="28302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Iteration 1</a:t>
            </a: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0"/>
            <a:ext cx="8280000" cy="62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43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הגדרה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ניתוח אשכולות היא המשימה של מציאת קבוצות של האיברים ה"דומים" ביותר.</a:t>
            </a:r>
          </a:p>
          <a:p>
            <a:r>
              <a:rPr lang="he-IL" dirty="0"/>
              <a:t>השיוך לקבוצות ע״פ דמיון הוא לפעמים מסובך, דמיון לקבוצה אחת אינו שולל דמיון לקבוצה אחרת.</a:t>
            </a:r>
          </a:p>
          <a:p>
            <a:endParaRPr lang="he-IL" dirty="0"/>
          </a:p>
          <a:p>
            <a:endParaRPr lang="he-IL" dirty="0"/>
          </a:p>
        </p:txBody>
      </p:sp>
      <p:pic>
        <p:nvPicPr>
          <p:cNvPr id="5" name="Picture 2" descr="תוצאת תמונה עבור ‪similarity‬‏">
            <a:extLst>
              <a:ext uri="{FF2B5EF4-FFF2-40B4-BE49-F238E27FC236}">
                <a16:creationId xmlns:a16="http://schemas.microsoft.com/office/drawing/2014/main" id="{0C555E36-2C41-5C4A-B522-F29692AC0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3056021"/>
            <a:ext cx="4044505" cy="321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70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40857" y="731520"/>
            <a:ext cx="28302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Iteration 2</a:t>
            </a: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0"/>
            <a:ext cx="8280000" cy="62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8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40857" y="731520"/>
            <a:ext cx="28302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Iteration 3</a:t>
            </a: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0"/>
            <a:ext cx="8280000" cy="62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83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40857" y="740229"/>
            <a:ext cx="28302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Iteration 4</a:t>
            </a: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0"/>
            <a:ext cx="8280000" cy="62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81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40857" y="731520"/>
            <a:ext cx="28302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Iteration 5</a:t>
            </a: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0"/>
            <a:ext cx="8280000" cy="62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6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40857" y="731520"/>
            <a:ext cx="28302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Iteration 6</a:t>
            </a: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0"/>
            <a:ext cx="8280000" cy="62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37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40857" y="731520"/>
            <a:ext cx="28302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Iteration 7</a:t>
            </a: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0"/>
            <a:ext cx="8280000" cy="62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2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000" y="0"/>
            <a:ext cx="8280000" cy="621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0857" y="731520"/>
            <a:ext cx="28302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Iteration 8 - final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0857" y="5663026"/>
            <a:ext cx="17524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Accuracy: 95.7%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52481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smtClean="0"/>
              <a:t>מטריצת </a:t>
            </a:r>
            <a:r>
              <a:rPr lang="he-IL" dirty="0" err="1" smtClean="0"/>
              <a:t>שייכויות</a:t>
            </a:r>
            <a:endParaRPr lang="he-IL" dirty="0"/>
          </a:p>
        </p:txBody>
      </p:sp>
      <p:graphicFrame>
        <p:nvGraphicFramePr>
          <p:cNvPr id="12" name="מציין מיקום תוכן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3487093"/>
              </p:ext>
            </p:extLst>
          </p:nvPr>
        </p:nvGraphicFramePr>
        <p:xfrm>
          <a:off x="4153988" y="2081351"/>
          <a:ext cx="4702630" cy="346600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57819">
                  <a:extLst>
                    <a:ext uri="{9D8B030D-6E8A-4147-A177-3AD203B41FA5}">
                      <a16:colId xmlns:a16="http://schemas.microsoft.com/office/drawing/2014/main" val="2505656165"/>
                    </a:ext>
                  </a:extLst>
                </a:gridCol>
                <a:gridCol w="1314937">
                  <a:extLst>
                    <a:ext uri="{9D8B030D-6E8A-4147-A177-3AD203B41FA5}">
                      <a16:colId xmlns:a16="http://schemas.microsoft.com/office/drawing/2014/main" val="629831809"/>
                    </a:ext>
                  </a:extLst>
                </a:gridCol>
                <a:gridCol w="1314937">
                  <a:extLst>
                    <a:ext uri="{9D8B030D-6E8A-4147-A177-3AD203B41FA5}">
                      <a16:colId xmlns:a16="http://schemas.microsoft.com/office/drawing/2014/main" val="509362901"/>
                    </a:ext>
                  </a:extLst>
                </a:gridCol>
                <a:gridCol w="1314937">
                  <a:extLst>
                    <a:ext uri="{9D8B030D-6E8A-4147-A177-3AD203B41FA5}">
                      <a16:colId xmlns:a16="http://schemas.microsoft.com/office/drawing/2014/main" val="4263666578"/>
                    </a:ext>
                  </a:extLst>
                </a:gridCol>
              </a:tblGrid>
              <a:tr h="433251">
                <a:tc>
                  <a:txBody>
                    <a:bodyPr/>
                    <a:lstStyle/>
                    <a:p>
                      <a:pPr algn="ctr" fontAlgn="b"/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u="none" strike="noStrike" dirty="0" smtClean="0">
                          <a:effectLst/>
                          <a:cs typeface="+mj-cs"/>
                        </a:rPr>
                        <a:t>C0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u="none" strike="noStrike" dirty="0" smtClean="0">
                          <a:effectLst/>
                          <a:cs typeface="+mj-cs"/>
                        </a:rPr>
                        <a:t>C1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2000" b="1" u="none" strike="noStrike" dirty="0" smtClean="0">
                          <a:effectLst/>
                          <a:cs typeface="+mj-cs"/>
                        </a:rPr>
                        <a:t>C2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622814"/>
                  </a:ext>
                </a:extLst>
              </a:tr>
              <a:tr h="433251"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b="1" u="none" strike="noStrike" dirty="0">
                          <a:effectLst/>
                          <a:cs typeface="+mj-cs"/>
                        </a:rPr>
                        <a:t>1</a:t>
                      </a:r>
                      <a:endParaRPr lang="he-IL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0.865356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0.000785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>
                          <a:effectLst/>
                          <a:cs typeface="+mj-cs"/>
                        </a:rPr>
                        <a:t>0.133859</a:t>
                      </a:r>
                      <a:endParaRPr lang="he-IL" sz="2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83014976"/>
                  </a:ext>
                </a:extLst>
              </a:tr>
              <a:tr h="433251"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b="1" u="none" strike="noStrike" dirty="0">
                          <a:effectLst/>
                          <a:cs typeface="+mj-cs"/>
                        </a:rPr>
                        <a:t>2</a:t>
                      </a:r>
                      <a:endParaRPr lang="he-IL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0.557495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0.044416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0.398088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30346808"/>
                  </a:ext>
                </a:extLst>
              </a:tr>
              <a:tr h="433251"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b="1" u="none" strike="noStrike" dirty="0">
                          <a:effectLst/>
                          <a:cs typeface="+mj-cs"/>
                        </a:rPr>
                        <a:t>3</a:t>
                      </a:r>
                      <a:endParaRPr lang="he-IL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0.546351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0.003527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0.450121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29332195"/>
                  </a:ext>
                </a:extLst>
              </a:tr>
              <a:tr h="433251"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b="1" u="none" strike="noStrike" dirty="0">
                          <a:effectLst/>
                          <a:cs typeface="+mj-cs"/>
                        </a:rPr>
                        <a:t>4</a:t>
                      </a:r>
                      <a:endParaRPr lang="he-IL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0.296385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0.009466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0.69415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47024330"/>
                  </a:ext>
                </a:extLst>
              </a:tr>
              <a:tr h="433251"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b="1" u="none" strike="noStrike" dirty="0">
                          <a:effectLst/>
                          <a:cs typeface="+mj-cs"/>
                        </a:rPr>
                        <a:t>5</a:t>
                      </a:r>
                      <a:endParaRPr lang="he-IL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0.861827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0.008132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0.130041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2246744"/>
                  </a:ext>
                </a:extLst>
              </a:tr>
              <a:tr h="433251"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b="1" u="none" strike="noStrike" dirty="0">
                          <a:effectLst/>
                          <a:cs typeface="+mj-cs"/>
                        </a:rPr>
                        <a:t>6</a:t>
                      </a:r>
                      <a:endParaRPr lang="he-IL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0.679937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0.013405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0.306657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56049394"/>
                  </a:ext>
                </a:extLst>
              </a:tr>
              <a:tr h="433251"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b="1" u="none" strike="noStrike" dirty="0">
                          <a:effectLst/>
                          <a:cs typeface="+mj-cs"/>
                        </a:rPr>
                        <a:t>7</a:t>
                      </a:r>
                      <a:endParaRPr lang="he-IL" sz="2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0.546351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0.003527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e-IL" sz="2000" u="none" strike="noStrike" dirty="0">
                          <a:effectLst/>
                          <a:cs typeface="+mj-cs"/>
                        </a:rPr>
                        <a:t>0.450121</a:t>
                      </a:r>
                      <a:endParaRPr lang="he-IL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+mj-cs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62624832"/>
                  </a:ext>
                </a:extLst>
              </a:tr>
            </a:tbl>
          </a:graphicData>
        </a:graphic>
      </p:graphicFrame>
      <p:sp>
        <p:nvSpPr>
          <p:cNvPr id="4" name="אליפסה 3"/>
          <p:cNvSpPr/>
          <p:nvPr/>
        </p:nvSpPr>
        <p:spPr>
          <a:xfrm>
            <a:off x="3777916" y="3224463"/>
            <a:ext cx="6003758" cy="745958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80353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סיכום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he-IL" dirty="0" err="1" smtClean="0"/>
              <a:t>קלאסטרניג</a:t>
            </a:r>
            <a:r>
              <a:rPr lang="he-IL" dirty="0" smtClean="0"/>
              <a:t> הינו כלי מאוד שימושי, הוכחה לכך היא מספר האלגוריתמים הגדול שקיים.</a:t>
            </a:r>
          </a:p>
          <a:p>
            <a:pPr>
              <a:lnSpc>
                <a:spcPct val="200000"/>
              </a:lnSpc>
            </a:pPr>
            <a:r>
              <a:rPr lang="he-IL" dirty="0" smtClean="0"/>
              <a:t>כיום שיטת </a:t>
            </a:r>
            <a:r>
              <a:rPr lang="he-IL" dirty="0" err="1" smtClean="0"/>
              <a:t>הקלאסטרינג</a:t>
            </a:r>
            <a:r>
              <a:rPr lang="he-IL" dirty="0" smtClean="0"/>
              <a:t> נגישה וממומשת בשפות תכנות רבות (</a:t>
            </a:r>
            <a:r>
              <a:rPr lang="en-US" dirty="0" smtClean="0"/>
              <a:t>R</a:t>
            </a:r>
            <a:r>
              <a:rPr lang="he-IL" dirty="0" smtClean="0"/>
              <a:t>, </a:t>
            </a:r>
            <a:r>
              <a:rPr lang="he-IL" dirty="0" err="1" smtClean="0"/>
              <a:t>פייתון</a:t>
            </a:r>
            <a:r>
              <a:rPr lang="he-IL" dirty="0" smtClean="0"/>
              <a:t> </a:t>
            </a:r>
            <a:r>
              <a:rPr lang="he-IL" dirty="0" err="1" smtClean="0"/>
              <a:t>וכ'ו</a:t>
            </a:r>
            <a:r>
              <a:rPr lang="he-IL" dirty="0" smtClean="0"/>
              <a:t>).</a:t>
            </a:r>
          </a:p>
          <a:p>
            <a:pPr>
              <a:lnSpc>
                <a:spcPct val="200000"/>
              </a:lnSpc>
            </a:pPr>
            <a:r>
              <a:rPr lang="he-IL" dirty="0" smtClean="0"/>
              <a:t>תוך כדי עבודה, התוודענו לחשיבות בחירת המרכזים הראשונית</a:t>
            </a:r>
            <a:r>
              <a:rPr lang="he-IL" dirty="0"/>
              <a:t> </a:t>
            </a:r>
            <a:r>
              <a:rPr lang="he-IL" dirty="0" smtClean="0"/>
              <a:t>ולהערכת מספר </a:t>
            </a:r>
            <a:r>
              <a:rPr lang="he-IL" dirty="0" err="1" smtClean="0"/>
              <a:t>הקלאסטרים</a:t>
            </a:r>
            <a:r>
              <a:rPr lang="he-IL" dirty="0" smtClean="0"/>
              <a:t>.</a:t>
            </a:r>
          </a:p>
          <a:p>
            <a:pPr>
              <a:lnSpc>
                <a:spcPct val="200000"/>
              </a:lnSpc>
            </a:pPr>
            <a:r>
              <a:rPr lang="he-IL" dirty="0" smtClean="0"/>
              <a:t>במקרים מסוימים נרצה לדעת רמות שייכות של אובייקטים לקבוצות ונוכל להשתמש ב </a:t>
            </a:r>
            <a:r>
              <a:rPr lang="en-US" dirty="0" err="1" smtClean="0"/>
              <a:t>Cmeans</a:t>
            </a:r>
            <a:r>
              <a:rPr lang="he-IL" dirty="0" smtClean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58364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he-IL" sz="19900" dirty="0" smtClean="0"/>
              <a:t>שאלות?</a:t>
            </a:r>
            <a:endParaRPr lang="he-IL" sz="19900" dirty="0"/>
          </a:p>
        </p:txBody>
      </p:sp>
    </p:spTree>
    <p:extLst>
      <p:ext uri="{BB962C8B-B14F-4D97-AF65-F5344CB8AC3E}">
        <p14:creationId xmlns:p14="http://schemas.microsoft.com/office/powerpoint/2010/main" val="310050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קשיים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e-IL" sz="2800" dirty="0"/>
              <a:t>רבות הדרכים לקבוע דמיון בין אובייקטים. למשל:</a:t>
            </a:r>
          </a:p>
          <a:p>
            <a:pPr lvl="1">
              <a:lnSpc>
                <a:spcPct val="150000"/>
              </a:lnSpc>
            </a:pPr>
            <a:r>
              <a:rPr lang="he-IL" sz="2400" dirty="0"/>
              <a:t>מרכז משותף.</a:t>
            </a:r>
          </a:p>
          <a:p>
            <a:pPr lvl="1">
              <a:lnSpc>
                <a:spcPct val="150000"/>
              </a:lnSpc>
            </a:pPr>
            <a:r>
              <a:rPr lang="he-IL" sz="2400" dirty="0" smtClean="0"/>
              <a:t>צפיפות.</a:t>
            </a:r>
          </a:p>
          <a:p>
            <a:pPr>
              <a:lnSpc>
                <a:spcPct val="150000"/>
              </a:lnSpc>
            </a:pPr>
            <a:r>
              <a:rPr lang="he-IL" sz="2800" dirty="0"/>
              <a:t>ממד נתונים </a:t>
            </a:r>
            <a:r>
              <a:rPr lang="he-IL" sz="2800" dirty="0" smtClean="0"/>
              <a:t>גבוה.</a:t>
            </a:r>
            <a:endParaRPr lang="en-US" sz="2800" dirty="0" smtClean="0"/>
          </a:p>
          <a:p>
            <a:pPr>
              <a:lnSpc>
                <a:spcPct val="150000"/>
              </a:lnSpc>
            </a:pPr>
            <a:r>
              <a:rPr lang="en-US" sz="2800" dirty="0" smtClean="0"/>
              <a:t>ק</a:t>
            </a:r>
            <a:r>
              <a:rPr lang="he-IL" sz="2800" dirty="0"/>
              <a:t>ביעת מספר האשכולות.</a:t>
            </a:r>
          </a:p>
        </p:txBody>
      </p:sp>
    </p:spTree>
    <p:extLst>
      <p:ext uri="{BB962C8B-B14F-4D97-AF65-F5344CB8AC3E}">
        <p14:creationId xmlns:p14="http://schemas.microsoft.com/office/powerpoint/2010/main" val="336829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 err="1"/>
              <a:t>הסימפסונים</a:t>
            </a:r>
            <a:endParaRPr lang="he-IL" dirty="0"/>
          </a:p>
        </p:txBody>
      </p:sp>
      <p:pic>
        <p:nvPicPr>
          <p:cNvPr id="5" name="מציין מיקום תוכן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286001"/>
            <a:ext cx="10058400" cy="314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2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מלבן מעוגל 25"/>
          <p:cNvSpPr/>
          <p:nvPr/>
        </p:nvSpPr>
        <p:spPr>
          <a:xfrm>
            <a:off x="8051452" y="2600414"/>
            <a:ext cx="3356777" cy="360036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b="1" dirty="0"/>
          </a:p>
        </p:txBody>
      </p:sp>
      <p:sp>
        <p:nvSpPr>
          <p:cNvPr id="25" name="מלבן מעוגל 24"/>
          <p:cNvSpPr/>
          <p:nvPr/>
        </p:nvSpPr>
        <p:spPr>
          <a:xfrm>
            <a:off x="4206998" y="2924552"/>
            <a:ext cx="2925321" cy="345216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b="1" dirty="0"/>
          </a:p>
        </p:txBody>
      </p:sp>
      <p:pic>
        <p:nvPicPr>
          <p:cNvPr id="20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3" t="16279" r="63106" b="25057"/>
          <a:stretch/>
        </p:blipFill>
        <p:spPr>
          <a:xfrm>
            <a:off x="5840268" y="3392115"/>
            <a:ext cx="1210491" cy="1741714"/>
          </a:xfrm>
          <a:prstGeom prst="rect">
            <a:avLst/>
          </a:prstGeom>
        </p:spPr>
      </p:pic>
      <p:sp>
        <p:nvSpPr>
          <p:cNvPr id="24" name="מלבן מעוגל 23"/>
          <p:cNvSpPr/>
          <p:nvPr/>
        </p:nvSpPr>
        <p:spPr>
          <a:xfrm>
            <a:off x="424851" y="1871578"/>
            <a:ext cx="2315263" cy="337098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b="1" dirty="0"/>
          </a:p>
        </p:txBody>
      </p:sp>
      <p:sp>
        <p:nvSpPr>
          <p:cNvPr id="23" name="מלבן מעוגל 22"/>
          <p:cNvSpPr/>
          <p:nvPr/>
        </p:nvSpPr>
        <p:spPr>
          <a:xfrm>
            <a:off x="3169920" y="618309"/>
            <a:ext cx="1811383" cy="21059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גווני הבגדים?</a:t>
            </a:r>
          </a:p>
        </p:txBody>
      </p:sp>
      <p:pic>
        <p:nvPicPr>
          <p:cNvPr id="13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3" r="87717" b="20656"/>
          <a:stretch/>
        </p:blipFill>
        <p:spPr>
          <a:xfrm>
            <a:off x="1458145" y="3102846"/>
            <a:ext cx="1165935" cy="1966427"/>
          </a:xfrm>
          <a:prstGeom prst="rect">
            <a:avLst/>
          </a:prstGeom>
        </p:spPr>
      </p:pic>
      <p:pic>
        <p:nvPicPr>
          <p:cNvPr id="14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58" t="12173" r="1784" b="25936"/>
          <a:stretch/>
        </p:blipFill>
        <p:spPr>
          <a:xfrm>
            <a:off x="9182312" y="4215075"/>
            <a:ext cx="1088571" cy="1837508"/>
          </a:xfrm>
          <a:prstGeom prst="rect">
            <a:avLst/>
          </a:prstGeom>
        </p:spPr>
      </p:pic>
      <p:pic>
        <p:nvPicPr>
          <p:cNvPr id="15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71" t="30212" r="13196" b="26083"/>
          <a:stretch/>
        </p:blipFill>
        <p:spPr>
          <a:xfrm>
            <a:off x="5227322" y="4734838"/>
            <a:ext cx="787084" cy="1465946"/>
          </a:xfrm>
          <a:prstGeom prst="rect">
            <a:avLst/>
          </a:prstGeom>
        </p:spPr>
      </p:pic>
      <p:pic>
        <p:nvPicPr>
          <p:cNvPr id="16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84" t="20727" r="20942" b="27356"/>
          <a:stretch/>
        </p:blipFill>
        <p:spPr>
          <a:xfrm>
            <a:off x="10233756" y="2923455"/>
            <a:ext cx="1071154" cy="1541417"/>
          </a:xfrm>
          <a:prstGeom prst="rect">
            <a:avLst/>
          </a:prstGeom>
        </p:spPr>
      </p:pic>
      <p:pic>
        <p:nvPicPr>
          <p:cNvPr id="17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06" t="5573" r="31803" b="12004"/>
          <a:stretch/>
        </p:blipFill>
        <p:spPr>
          <a:xfrm>
            <a:off x="604437" y="2088246"/>
            <a:ext cx="922319" cy="2377723"/>
          </a:xfrm>
          <a:prstGeom prst="rect">
            <a:avLst/>
          </a:prstGeom>
        </p:spPr>
      </p:pic>
      <p:pic>
        <p:nvPicPr>
          <p:cNvPr id="18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19" t="15106" r="42207" b="14791"/>
          <a:stretch/>
        </p:blipFill>
        <p:spPr>
          <a:xfrm>
            <a:off x="8216554" y="2784125"/>
            <a:ext cx="966651" cy="2081348"/>
          </a:xfrm>
          <a:prstGeom prst="rect">
            <a:avLst/>
          </a:prstGeom>
        </p:spPr>
      </p:pic>
      <p:pic>
        <p:nvPicPr>
          <p:cNvPr id="19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55" t="29039" r="53162" b="23150"/>
          <a:stretch/>
        </p:blipFill>
        <p:spPr>
          <a:xfrm>
            <a:off x="4308189" y="4158603"/>
            <a:ext cx="939796" cy="1563130"/>
          </a:xfrm>
          <a:prstGeom prst="rect">
            <a:avLst/>
          </a:prstGeom>
        </p:spPr>
      </p:pic>
      <p:pic>
        <p:nvPicPr>
          <p:cNvPr id="21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1" t="13786" r="76718" b="24324"/>
          <a:stretch/>
        </p:blipFill>
        <p:spPr>
          <a:xfrm>
            <a:off x="3500769" y="752139"/>
            <a:ext cx="1050728" cy="183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8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מלבן מעוגל 25"/>
          <p:cNvSpPr/>
          <p:nvPr/>
        </p:nvSpPr>
        <p:spPr>
          <a:xfrm>
            <a:off x="5852160" y="2044701"/>
            <a:ext cx="5556070" cy="418404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b="1" dirty="0"/>
          </a:p>
        </p:txBody>
      </p:sp>
      <p:sp>
        <p:nvSpPr>
          <p:cNvPr id="25" name="מלבן מעוגל 24"/>
          <p:cNvSpPr/>
          <p:nvPr/>
        </p:nvSpPr>
        <p:spPr>
          <a:xfrm>
            <a:off x="632199" y="2324289"/>
            <a:ext cx="1914159" cy="24104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 b="1" dirty="0"/>
          </a:p>
        </p:txBody>
      </p:sp>
      <p:sp>
        <p:nvSpPr>
          <p:cNvPr id="23" name="מלבן מעוגל 22"/>
          <p:cNvSpPr/>
          <p:nvPr/>
        </p:nvSpPr>
        <p:spPr>
          <a:xfrm>
            <a:off x="3434903" y="2702095"/>
            <a:ext cx="1811383" cy="21059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טווח גילאים?</a:t>
            </a:r>
          </a:p>
        </p:txBody>
      </p:sp>
      <p:pic>
        <p:nvPicPr>
          <p:cNvPr id="13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3" r="87717" b="20656"/>
          <a:stretch/>
        </p:blipFill>
        <p:spPr>
          <a:xfrm>
            <a:off x="7708847" y="4227483"/>
            <a:ext cx="1165935" cy="1966427"/>
          </a:xfrm>
          <a:prstGeom prst="rect">
            <a:avLst/>
          </a:prstGeom>
        </p:spPr>
      </p:pic>
      <p:pic>
        <p:nvPicPr>
          <p:cNvPr id="14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58" t="12173" r="1784" b="25936"/>
          <a:stretch/>
        </p:blipFill>
        <p:spPr>
          <a:xfrm>
            <a:off x="3790356" y="2821331"/>
            <a:ext cx="1088571" cy="1837508"/>
          </a:xfrm>
          <a:prstGeom prst="rect">
            <a:avLst/>
          </a:prstGeom>
        </p:spPr>
      </p:pic>
      <p:pic>
        <p:nvPicPr>
          <p:cNvPr id="15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71" t="30212" r="13196" b="26083"/>
          <a:stretch/>
        </p:blipFill>
        <p:spPr>
          <a:xfrm>
            <a:off x="1690871" y="3065477"/>
            <a:ext cx="787084" cy="1465946"/>
          </a:xfrm>
          <a:prstGeom prst="rect">
            <a:avLst/>
          </a:prstGeom>
        </p:spPr>
      </p:pic>
      <p:pic>
        <p:nvPicPr>
          <p:cNvPr id="16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84" t="20727" r="20942" b="27356"/>
          <a:stretch/>
        </p:blipFill>
        <p:spPr>
          <a:xfrm>
            <a:off x="10233756" y="2879910"/>
            <a:ext cx="1071154" cy="1541417"/>
          </a:xfrm>
          <a:prstGeom prst="rect">
            <a:avLst/>
          </a:prstGeom>
        </p:spPr>
      </p:pic>
      <p:pic>
        <p:nvPicPr>
          <p:cNvPr id="17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06" t="5573" r="31803" b="12004"/>
          <a:stretch/>
        </p:blipFill>
        <p:spPr>
          <a:xfrm>
            <a:off x="6944531" y="2281116"/>
            <a:ext cx="922319" cy="2377723"/>
          </a:xfrm>
          <a:prstGeom prst="rect">
            <a:avLst/>
          </a:prstGeom>
        </p:spPr>
      </p:pic>
      <p:pic>
        <p:nvPicPr>
          <p:cNvPr id="18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19" t="15106" r="42207" b="14791"/>
          <a:stretch/>
        </p:blipFill>
        <p:spPr>
          <a:xfrm>
            <a:off x="8313931" y="2324289"/>
            <a:ext cx="966651" cy="2081348"/>
          </a:xfrm>
          <a:prstGeom prst="rect">
            <a:avLst/>
          </a:prstGeom>
        </p:spPr>
      </p:pic>
      <p:pic>
        <p:nvPicPr>
          <p:cNvPr id="19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55" t="29039" r="53162" b="23150"/>
          <a:stretch/>
        </p:blipFill>
        <p:spPr>
          <a:xfrm>
            <a:off x="771738" y="2489242"/>
            <a:ext cx="939796" cy="1563130"/>
          </a:xfrm>
          <a:prstGeom prst="rect">
            <a:avLst/>
          </a:prstGeom>
        </p:spPr>
      </p:pic>
      <p:pic>
        <p:nvPicPr>
          <p:cNvPr id="21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1" t="13786" r="76718" b="24324"/>
          <a:stretch/>
        </p:blipFill>
        <p:spPr>
          <a:xfrm>
            <a:off x="9244989" y="4218330"/>
            <a:ext cx="1050728" cy="1832261"/>
          </a:xfrm>
          <a:prstGeom prst="rect">
            <a:avLst/>
          </a:prstGeom>
        </p:spPr>
      </p:pic>
      <p:pic>
        <p:nvPicPr>
          <p:cNvPr id="22" name="מציין מיקום תוכן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3" t="16279" r="63106" b="25057"/>
          <a:stretch/>
        </p:blipFill>
        <p:spPr>
          <a:xfrm>
            <a:off x="6126480" y="4317653"/>
            <a:ext cx="1210491" cy="17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4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52" y="3087965"/>
            <a:ext cx="8388260" cy="35810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he-IL" dirty="0"/>
              <a:t>למה קלסטרינג	 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2589212" y="1837509"/>
            <a:ext cx="8915400" cy="3777622"/>
          </a:xfrm>
        </p:spPr>
        <p:txBody>
          <a:bodyPr/>
          <a:lstStyle/>
          <a:p>
            <a:r>
              <a:rPr lang="he-IL" dirty="0"/>
              <a:t>קלסטרינג נותן לנו את האפשרות ללמוד על הנתונים שאספנו מבלי לדעת שום דבר מראש על הנתונים, וללא קצה חוט בממדים </a:t>
            </a:r>
            <a:r>
              <a:rPr lang="he-IL" dirty="0" smtClean="0"/>
              <a:t>גבוהים.</a:t>
            </a:r>
            <a:endParaRPr lang="he-IL" dirty="0"/>
          </a:p>
          <a:p>
            <a:r>
              <a:rPr lang="he-IL" dirty="0"/>
              <a:t>ניתוח האשכולות מאפשר לנו למקד את המאמץ שלנו בקבוצה מסוימת ובכך להקטין את כמות הנתונים.</a:t>
            </a:r>
          </a:p>
        </p:txBody>
      </p:sp>
    </p:spTree>
    <p:extLst>
      <p:ext uri="{BB962C8B-B14F-4D97-AF65-F5344CB8AC3E}">
        <p14:creationId xmlns:p14="http://schemas.microsoft.com/office/powerpoint/2010/main" val="318101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מבט לאחור">
  <a:themeElements>
    <a:clrScheme name="מבט לאחור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מבט לאחור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מבט לאחור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936</TotalTime>
  <Words>1039</Words>
  <Application>Microsoft Office PowerPoint</Application>
  <PresentationFormat>מסך רחב</PresentationFormat>
  <Paragraphs>270</Paragraphs>
  <Slides>49</Slides>
  <Notes>3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49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Times New Roman</vt:lpstr>
      <vt:lpstr>מבט לאחור</vt:lpstr>
      <vt:lpstr>ניתוח אשכולות - Clustering </vt:lpstr>
      <vt:lpstr>Clustering</vt:lpstr>
      <vt:lpstr>רקע – Data Science</vt:lpstr>
      <vt:lpstr>הגדרה</vt:lpstr>
      <vt:lpstr>קשיים</vt:lpstr>
      <vt:lpstr>הסימפסונים</vt:lpstr>
      <vt:lpstr>גווני הבגדים?</vt:lpstr>
      <vt:lpstr>טווח גילאים?</vt:lpstr>
      <vt:lpstr>למה קלסטרינג  </vt:lpstr>
      <vt:lpstr>מצגת של PowerPoint‏</vt:lpstr>
      <vt:lpstr>Kmeans</vt:lpstr>
      <vt:lpstr>תיאור אלגוריתם ואופן פעולה</vt:lpstr>
      <vt:lpstr>תיאור אלגוריתם ואופן פעולה</vt:lpstr>
      <vt:lpstr>מה אם?</vt:lpstr>
      <vt:lpstr>Kmeans++</vt:lpstr>
      <vt:lpstr>מצגת של PowerPoint‏</vt:lpstr>
      <vt:lpstr>דוגמת ריצה 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Gap Statistics.</vt:lpstr>
      <vt:lpstr>תיאור אלגוריתם ואופן פעולה</vt:lpstr>
      <vt:lpstr>שיטת מונטה קרלו</vt:lpstr>
      <vt:lpstr>שיטת מונטה קרלו</vt:lpstr>
      <vt:lpstr>דוגמת ריצה – יצירת נתונים</vt:lpstr>
      <vt:lpstr>דוגמת ריצה – חישוב מרחקים צפויים</vt:lpstr>
      <vt:lpstr>Gap Statistics.</vt:lpstr>
      <vt:lpstr>תוצאות ריצה</vt:lpstr>
      <vt:lpstr>Cmeans</vt:lpstr>
      <vt:lpstr>לוגיקה עמומה - Fuzzy logic</vt:lpstr>
      <vt:lpstr>תיאור אלגוריתם ואופן פעולה</vt:lpstr>
      <vt:lpstr>מטריצת שייכויות</vt:lpstr>
      <vt:lpstr>תיאור אלגוריתם ואופן פעולה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מטריצת שייכויות</vt:lpstr>
      <vt:lpstr>סיכום</vt:lpstr>
      <vt:lpstr>שאלות?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Noam Stolero</dc:creator>
  <cp:lastModifiedBy>Noam Stolero</cp:lastModifiedBy>
  <cp:revision>124</cp:revision>
  <dcterms:created xsi:type="dcterms:W3CDTF">2018-05-21T11:36:16Z</dcterms:created>
  <dcterms:modified xsi:type="dcterms:W3CDTF">2018-06-05T06:02:29Z</dcterms:modified>
</cp:coreProperties>
</file>